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1"/>
  </p:sldMasterIdLst>
  <p:notesMasterIdLst>
    <p:notesMasterId r:id="rId27"/>
  </p:notesMasterIdLst>
  <p:sldIdLst>
    <p:sldId id="272" r:id="rId2"/>
    <p:sldId id="296" r:id="rId3"/>
    <p:sldId id="322" r:id="rId4"/>
    <p:sldId id="453" r:id="rId5"/>
    <p:sldId id="525" r:id="rId6"/>
    <p:sldId id="526" r:id="rId7"/>
    <p:sldId id="527" r:id="rId8"/>
    <p:sldId id="528" r:id="rId9"/>
    <p:sldId id="529" r:id="rId10"/>
    <p:sldId id="524" r:id="rId11"/>
    <p:sldId id="494" r:id="rId12"/>
    <p:sldId id="495" r:id="rId13"/>
    <p:sldId id="530" r:id="rId14"/>
    <p:sldId id="531" r:id="rId15"/>
    <p:sldId id="532" r:id="rId16"/>
    <p:sldId id="496" r:id="rId17"/>
    <p:sldId id="533" r:id="rId18"/>
    <p:sldId id="534" r:id="rId19"/>
    <p:sldId id="535" r:id="rId20"/>
    <p:sldId id="536" r:id="rId21"/>
    <p:sldId id="537" r:id="rId22"/>
    <p:sldId id="538" r:id="rId23"/>
    <p:sldId id="539" r:id="rId24"/>
    <p:sldId id="540" r:id="rId25"/>
    <p:sldId id="541"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ian Niebuhr" initials="BN" lastIdx="1" clrIdx="0">
    <p:extLst>
      <p:ext uri="{19B8F6BF-5375-455C-9EA6-DF929625EA0E}">
        <p15:presenceInfo xmlns:p15="http://schemas.microsoft.com/office/powerpoint/2012/main" userId="917d2e0bc700af2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D198"/>
    <a:srgbClr val="095945"/>
    <a:srgbClr val="4B1774"/>
    <a:srgbClr val="C17945"/>
    <a:srgbClr val="700806"/>
    <a:srgbClr val="FED07C"/>
    <a:srgbClr val="1E4576"/>
    <a:srgbClr val="71AD47"/>
    <a:srgbClr val="0D5946"/>
    <a:srgbClr val="0F5E5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974" autoAdjust="0"/>
    <p:restoredTop sz="73382" autoAdjust="0"/>
  </p:normalViewPr>
  <p:slideViewPr>
    <p:cSldViewPr snapToGrid="0" snapToObjects="1">
      <p:cViewPr varScale="1">
        <p:scale>
          <a:sx n="66" d="100"/>
          <a:sy n="66" d="100"/>
        </p:scale>
        <p:origin x="1702" y="19"/>
      </p:cViewPr>
      <p:guideLst>
        <p:guide orient="horz" pos="2160"/>
        <p:guide pos="3840"/>
      </p:guideLst>
    </p:cSldViewPr>
  </p:slideViewPr>
  <p:outlineViewPr>
    <p:cViewPr>
      <p:scale>
        <a:sx n="50" d="100"/>
        <a:sy n="50" d="100"/>
      </p:scale>
      <p:origin x="0" y="0"/>
    </p:cViewPr>
  </p:outlineViewPr>
  <p:notesTextViewPr>
    <p:cViewPr>
      <p:scale>
        <a:sx n="229" d="100"/>
        <a:sy n="229"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31081B4-569A-4AA1-A563-F003F93DAA35}" type="datetimeFigureOut">
              <a:rPr lang="en-US" smtClean="0"/>
              <a:t>8/14/2026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A1C4F4F-5A6B-4D80-995B-29AA582F85C3}" type="slidenum">
              <a:rPr lang="en-US" smtClean="0"/>
              <a:t>‹#›</a:t>
            </a:fld>
            <a:endParaRPr lang="en-US"/>
          </a:p>
        </p:txBody>
      </p:sp>
    </p:spTree>
    <p:extLst>
      <p:ext uri="{BB962C8B-B14F-4D97-AF65-F5344CB8AC3E}">
        <p14:creationId xmlns:p14="http://schemas.microsoft.com/office/powerpoint/2010/main" val="18326905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A1C4F4F-5A6B-4D80-995B-29AA582F85C3}" type="slidenum">
              <a:rPr lang="en-US" smtClean="0"/>
              <a:t>1</a:t>
            </a:fld>
            <a:endParaRPr lang="en-US"/>
          </a:p>
        </p:txBody>
      </p:sp>
    </p:spTree>
    <p:extLst>
      <p:ext uri="{BB962C8B-B14F-4D97-AF65-F5344CB8AC3E}">
        <p14:creationId xmlns:p14="http://schemas.microsoft.com/office/powerpoint/2010/main" val="10407776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78B1FD-FE89-7DFC-5F03-C4BFBA0054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390992-1E42-9136-3228-6B96D463E21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F7B9CC7-1AB7-0803-5EA3-12486D8D8063}"/>
              </a:ext>
            </a:extLst>
          </p:cNvPr>
          <p:cNvSpPr>
            <a:spLocks noGrp="1"/>
          </p:cNvSpPr>
          <p:nvPr>
            <p:ph type="body" idx="1"/>
          </p:nvPr>
        </p:nvSpPr>
        <p:spPr/>
        <p:txBody>
          <a:bodyPr/>
          <a:lstStyle/>
          <a:p>
            <a:endParaRPr lang="en-US" dirty="0"/>
          </a:p>
          <a:p>
            <a:r>
              <a:rPr lang="en-US" sz="1200" b="0" i="0" kern="1200" dirty="0">
                <a:solidFill>
                  <a:schemeClr val="tx1"/>
                </a:solidFill>
                <a:effectLst/>
                <a:latin typeface="+mn-lt"/>
                <a:ea typeface="+mn-ea"/>
                <a:cs typeface="+mn-cs"/>
              </a:rPr>
              <a:t>Degenerative cervical myelopathy (DCM) is the leading cause of spinal cord dysfunction in adults worldwide, necessitating timely diagnosis and treatment to prevent permanent disability.</a:t>
            </a:r>
            <a:endParaRPr lang="en-US" dirty="0"/>
          </a:p>
          <a:p>
            <a:endParaRPr lang="en-US" dirty="0"/>
          </a:p>
        </p:txBody>
      </p:sp>
      <p:sp>
        <p:nvSpPr>
          <p:cNvPr id="4" name="Slide Number Placeholder 3">
            <a:extLst>
              <a:ext uri="{FF2B5EF4-FFF2-40B4-BE49-F238E27FC236}">
                <a16:creationId xmlns:a16="http://schemas.microsoft.com/office/drawing/2014/main" id="{BB1F9B85-CC08-B07A-0AA3-80AB8F045BD2}"/>
              </a:ext>
            </a:extLst>
          </p:cNvPr>
          <p:cNvSpPr>
            <a:spLocks noGrp="1"/>
          </p:cNvSpPr>
          <p:nvPr>
            <p:ph type="sldNum" sz="quarter" idx="5"/>
          </p:nvPr>
        </p:nvSpPr>
        <p:spPr/>
        <p:txBody>
          <a:bodyPr/>
          <a:lstStyle/>
          <a:p>
            <a:fld id="{5A1C4F4F-5A6B-4D80-995B-29AA582F85C3}" type="slidenum">
              <a:rPr lang="en-US" smtClean="0"/>
              <a:t>10</a:t>
            </a:fld>
            <a:endParaRPr lang="en-US"/>
          </a:p>
        </p:txBody>
      </p:sp>
    </p:spTree>
    <p:extLst>
      <p:ext uri="{BB962C8B-B14F-4D97-AF65-F5344CB8AC3E}">
        <p14:creationId xmlns:p14="http://schemas.microsoft.com/office/powerpoint/2010/main" val="21320803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delayed decompression risks permanent, irreversible disability.</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5A1C4F4F-5A6B-4D80-995B-29AA582F85C3}" type="slidenum">
              <a:rPr lang="en-US" smtClean="0"/>
              <a:t>11</a:t>
            </a:fld>
            <a:endParaRPr lang="en-US"/>
          </a:p>
        </p:txBody>
      </p:sp>
    </p:spTree>
    <p:extLst>
      <p:ext uri="{BB962C8B-B14F-4D97-AF65-F5344CB8AC3E}">
        <p14:creationId xmlns:p14="http://schemas.microsoft.com/office/powerpoint/2010/main" val="16340426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199 patients with cord compression on MRI, no myelopathy, followed 2–12 yrs. 22.6% converted (</a:t>
            </a:r>
            <a:r>
              <a:rPr lang="en-US" sz="1200" b="0" i="0" kern="1200" dirty="0" err="1">
                <a:solidFill>
                  <a:schemeClr val="tx1"/>
                </a:solidFill>
                <a:effectLst/>
                <a:latin typeface="+mn-lt"/>
                <a:ea typeface="+mn-ea"/>
                <a:cs typeface="+mn-cs"/>
              </a:rPr>
              <a:t>mJOA</a:t>
            </a:r>
            <a:r>
              <a:rPr lang="en-US" sz="1200" b="0" i="0" kern="1200" dirty="0">
                <a:solidFill>
                  <a:schemeClr val="tx1"/>
                </a:solidFill>
                <a:effectLst/>
                <a:latin typeface="+mn-lt"/>
                <a:ea typeface="+mn-ea"/>
                <a:cs typeface="+mn-cs"/>
              </a:rPr>
              <a:t> drop ≥1 pt).</a:t>
            </a:r>
          </a:p>
          <a:p>
            <a:r>
              <a:rPr lang="en-US" sz="1200" b="0" i="0" kern="1200" dirty="0">
                <a:solidFill>
                  <a:schemeClr val="tx1"/>
                </a:solidFill>
                <a:effectLst/>
                <a:latin typeface="+mn-lt"/>
                <a:ea typeface="+mn-ea"/>
                <a:cs typeface="+mn-cs"/>
              </a:rPr>
              <a:t>Numbers are </a:t>
            </a:r>
            <a:r>
              <a:rPr lang="en-US" sz="1200" b="1" i="0" kern="1200" dirty="0">
                <a:solidFill>
                  <a:schemeClr val="tx1"/>
                </a:solidFill>
                <a:effectLst/>
                <a:latin typeface="+mn-lt"/>
                <a:ea typeface="+mn-ea"/>
                <a:cs typeface="+mn-cs"/>
              </a:rPr>
              <a:t>25th percentiles</a:t>
            </a:r>
            <a:r>
              <a:rPr lang="en-US" sz="1200" b="0" i="0" kern="1200" dirty="0">
                <a:solidFill>
                  <a:schemeClr val="tx1"/>
                </a:solidFill>
                <a:effectLst/>
                <a:latin typeface="+mn-lt"/>
                <a:ea typeface="+mn-ea"/>
                <a:cs typeface="+mn-cs"/>
              </a:rPr>
              <a:t> — the month by which 1 in 4 had converted.</a:t>
            </a:r>
          </a:p>
          <a:p>
            <a:r>
              <a:rPr lang="en-US" sz="1200" b="0" i="0" kern="1200" dirty="0">
                <a:solidFill>
                  <a:schemeClr val="tx1"/>
                </a:solidFill>
                <a:effectLst/>
                <a:latin typeface="+mn-lt"/>
                <a:ea typeface="+mn-ea"/>
                <a:cs typeface="+mn-cs"/>
              </a:rPr>
              <a:t>Cohort </a:t>
            </a:r>
            <a:r>
              <a:rPr lang="en-US" sz="1200" b="1" i="0" kern="1200" dirty="0">
                <a:solidFill>
                  <a:schemeClr val="tx1"/>
                </a:solidFill>
                <a:effectLst/>
                <a:latin typeface="+mn-lt"/>
                <a:ea typeface="+mn-ea"/>
                <a:cs typeface="+mn-cs"/>
              </a:rPr>
              <a:t>48.4</a:t>
            </a:r>
            <a:r>
              <a:rPr lang="en-US" sz="1200" b="0" i="0" kern="1200" dirty="0">
                <a:solidFill>
                  <a:schemeClr val="tx1"/>
                </a:solidFill>
                <a:effectLst/>
                <a:latin typeface="+mn-lt"/>
                <a:ea typeface="+mn-ea"/>
                <a:cs typeface="+mn-cs"/>
              </a:rPr>
              <a:t> · </a:t>
            </a:r>
          </a:p>
          <a:p>
            <a:r>
              <a:rPr lang="en-US" sz="1200" b="0" i="0" kern="1200" dirty="0">
                <a:solidFill>
                  <a:schemeClr val="tx1"/>
                </a:solidFill>
                <a:effectLst/>
                <a:latin typeface="+mn-lt"/>
                <a:ea typeface="+mn-ea"/>
                <a:cs typeface="+mn-cs"/>
              </a:rPr>
              <a:t>T2 signal </a:t>
            </a:r>
            <a:r>
              <a:rPr lang="en-US" sz="1200" b="1" i="0" kern="1200" dirty="0">
                <a:solidFill>
                  <a:schemeClr val="tx1"/>
                </a:solidFill>
                <a:effectLst/>
                <a:latin typeface="+mn-lt"/>
                <a:ea typeface="+mn-ea"/>
                <a:cs typeface="+mn-cs"/>
              </a:rPr>
              <a:t>31.7</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n.s</a:t>
            </a:r>
            <a:r>
              <a:rPr lang="en-US" sz="1200" b="0" i="0" kern="1200" dirty="0">
                <a:solidFill>
                  <a:schemeClr val="tx1"/>
                </a:solidFill>
                <a:effectLst/>
                <a:latin typeface="+mn-lt"/>
                <a:ea typeface="+mn-ea"/>
                <a:cs typeface="+mn-cs"/>
              </a:rPr>
              <a:t>. — if anything predicts </a:t>
            </a:r>
            <a:r>
              <a:rPr lang="en-US" sz="1200" b="0" i="1" kern="1200" dirty="0">
                <a:solidFill>
                  <a:schemeClr val="tx1"/>
                </a:solidFill>
                <a:effectLst/>
                <a:latin typeface="+mn-lt"/>
                <a:ea typeface="+mn-ea"/>
                <a:cs typeface="+mn-cs"/>
              </a:rPr>
              <a:t>later</a:t>
            </a:r>
            <a:r>
              <a:rPr lang="en-US" sz="1200" b="0" i="0" kern="1200" dirty="0">
                <a:solidFill>
                  <a:schemeClr val="tx1"/>
                </a:solidFill>
                <a:effectLst/>
                <a:latin typeface="+mn-lt"/>
                <a:ea typeface="+mn-ea"/>
                <a:cs typeface="+mn-cs"/>
              </a:rPr>
              <a:t>, not earlier) · </a:t>
            </a:r>
          </a:p>
          <a:p>
            <a:r>
              <a:rPr lang="en-US" sz="1200" b="0" i="0" kern="1200" dirty="0">
                <a:solidFill>
                  <a:schemeClr val="tx1"/>
                </a:solidFill>
                <a:effectLst/>
                <a:latin typeface="+mn-lt"/>
                <a:ea typeface="+mn-ea"/>
                <a:cs typeface="+mn-cs"/>
              </a:rPr>
              <a:t>MEP </a:t>
            </a:r>
            <a:r>
              <a:rPr lang="en-US" sz="1200" b="1" i="0" kern="1200" dirty="0">
                <a:solidFill>
                  <a:schemeClr val="tx1"/>
                </a:solidFill>
                <a:effectLst/>
                <a:latin typeface="+mn-lt"/>
                <a:ea typeface="+mn-ea"/>
                <a:cs typeface="+mn-cs"/>
              </a:rPr>
              <a:t>23.7</a:t>
            </a:r>
            <a:r>
              <a:rPr lang="en-US" sz="1200" b="0" i="0" kern="1200" dirty="0">
                <a:solidFill>
                  <a:schemeClr val="tx1"/>
                </a:solidFill>
                <a:effectLst/>
                <a:latin typeface="+mn-lt"/>
                <a:ea typeface="+mn-ea"/>
                <a:cs typeface="+mn-cs"/>
              </a:rPr>
              <a:t> · </a:t>
            </a:r>
          </a:p>
          <a:p>
            <a:r>
              <a:rPr lang="en-US" sz="1200" b="0" i="0" kern="1200" dirty="0">
                <a:solidFill>
                  <a:schemeClr val="tx1"/>
                </a:solidFill>
                <a:effectLst/>
                <a:latin typeface="+mn-lt"/>
                <a:ea typeface="+mn-ea"/>
                <a:cs typeface="+mn-cs"/>
              </a:rPr>
              <a:t>radiculopathy </a:t>
            </a:r>
            <a:r>
              <a:rPr lang="en-US" sz="1200" b="1" i="0" kern="1200" dirty="0">
                <a:solidFill>
                  <a:schemeClr val="tx1"/>
                </a:solidFill>
                <a:effectLst/>
                <a:latin typeface="+mn-lt"/>
                <a:ea typeface="+mn-ea"/>
                <a:cs typeface="+mn-cs"/>
              </a:rPr>
              <a:t>23.6</a:t>
            </a:r>
            <a:r>
              <a:rPr lang="en-US" sz="1200" b="0" i="0" kern="1200" dirty="0">
                <a:solidFill>
                  <a:schemeClr val="tx1"/>
                </a:solidFill>
                <a:effectLst/>
                <a:latin typeface="+mn-lt"/>
                <a:ea typeface="+mn-ea"/>
                <a:cs typeface="+mn-cs"/>
              </a:rPr>
              <a:t> · </a:t>
            </a:r>
          </a:p>
          <a:p>
            <a:r>
              <a:rPr lang="en-US" sz="1200" b="0" i="0" kern="1200" dirty="0">
                <a:solidFill>
                  <a:schemeClr val="tx1"/>
                </a:solidFill>
                <a:effectLst/>
                <a:latin typeface="+mn-lt"/>
                <a:ea typeface="+mn-ea"/>
                <a:cs typeface="+mn-cs"/>
              </a:rPr>
              <a:t>SEP </a:t>
            </a:r>
            <a:r>
              <a:rPr lang="en-US" sz="1200" b="1" i="0" kern="1200" dirty="0">
                <a:solidFill>
                  <a:schemeClr val="tx1"/>
                </a:solidFill>
                <a:effectLst/>
                <a:latin typeface="+mn-lt"/>
                <a:ea typeface="+mn-ea"/>
                <a:cs typeface="+mn-cs"/>
              </a:rPr>
              <a:t>22.7</a:t>
            </a:r>
            <a:r>
              <a:rPr lang="en-US" sz="1200" b="0" i="0" kern="1200" dirty="0">
                <a:solidFill>
                  <a:schemeClr val="tx1"/>
                </a:solidFill>
                <a:effectLst/>
                <a:latin typeface="+mn-lt"/>
                <a:ea typeface="+mn-ea"/>
                <a:cs typeface="+mn-cs"/>
              </a:rPr>
              <a:t> (last three P &lt; 0.001, RR 2.9–3.7).</a:t>
            </a:r>
          </a:p>
          <a:p>
            <a:r>
              <a:rPr lang="en-US" sz="1200" b="0" i="0" kern="1200" dirty="0">
                <a:solidFill>
                  <a:schemeClr val="tx1"/>
                </a:solidFill>
                <a:effectLst/>
                <a:latin typeface="+mn-lt"/>
                <a:ea typeface="+mn-ea"/>
                <a:cs typeface="+mn-cs"/>
              </a:rPr>
              <a:t>The exam predicts. </a:t>
            </a:r>
            <a:r>
              <a:rPr lang="en-US" sz="1200" b="1" i="0" kern="1200" dirty="0">
                <a:solidFill>
                  <a:schemeClr val="tx1"/>
                </a:solidFill>
                <a:effectLst/>
                <a:latin typeface="+mn-lt"/>
                <a:ea typeface="+mn-ea"/>
                <a:cs typeface="+mn-cs"/>
              </a:rPr>
              <a:t>No imaging measurement did.</a:t>
            </a: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5A1C4F4F-5A6B-4D80-995B-29AA582F85C3}" type="slidenum">
              <a:rPr lang="en-US" smtClean="0"/>
              <a:t>12</a:t>
            </a:fld>
            <a:endParaRPr lang="en-US"/>
          </a:p>
        </p:txBody>
      </p:sp>
    </p:spTree>
    <p:extLst>
      <p:ext uri="{BB962C8B-B14F-4D97-AF65-F5344CB8AC3E}">
        <p14:creationId xmlns:p14="http://schemas.microsoft.com/office/powerpoint/2010/main" val="6873461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38C0A-87DC-AF6C-744C-703ED59D96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794431-8FE0-05B2-7440-304DC80CC6B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7E1ADFE-46E9-3C28-3596-D51A8E5DDF75}"/>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Longer symptoms </a:t>
            </a:r>
            <a:r>
              <a:rPr lang="en-US" sz="1200" b="0" i="1" kern="1200" dirty="0">
                <a:solidFill>
                  <a:schemeClr val="tx1"/>
                </a:solidFill>
                <a:effectLst/>
                <a:latin typeface="+mn-lt"/>
                <a:ea typeface="+mn-ea"/>
                <a:cs typeface="+mn-cs"/>
              </a:rPr>
              <a:t>associate</a:t>
            </a:r>
            <a:r>
              <a:rPr lang="en-US" sz="1200" b="0" i="0" kern="1200" dirty="0">
                <a:solidFill>
                  <a:schemeClr val="tx1"/>
                </a:solidFill>
                <a:effectLst/>
                <a:latin typeface="+mn-lt"/>
                <a:ea typeface="+mn-ea"/>
                <a:cs typeface="+mn-cs"/>
              </a:rPr>
              <a:t> with less reversible cord signal</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These numbers come from a </a:t>
            </a:r>
            <a:r>
              <a:rPr lang="en-US" sz="1200" b="0" i="0" kern="1200" dirty="0" err="1">
                <a:solidFill>
                  <a:schemeClr val="tx1"/>
                </a:solidFill>
                <a:effectLst/>
                <a:latin typeface="+mn-lt"/>
                <a:ea typeface="+mn-ea"/>
                <a:cs typeface="+mn-cs"/>
              </a:rPr>
              <a:t>subanalysis</a:t>
            </a:r>
            <a:r>
              <a:rPr lang="en-US" sz="1200" b="0" i="0" kern="1200" dirty="0">
                <a:solidFill>
                  <a:schemeClr val="tx1"/>
                </a:solidFill>
                <a:effectLst/>
                <a:latin typeface="+mn-lt"/>
                <a:ea typeface="+mn-ea"/>
                <a:cs typeface="+mn-cs"/>
              </a:rPr>
              <a:t> of two prospective </a:t>
            </a:r>
            <a:r>
              <a:rPr lang="en-US" sz="1200" b="0" i="0" kern="1200" dirty="0" err="1">
                <a:solidFill>
                  <a:schemeClr val="tx1"/>
                </a:solidFill>
                <a:effectLst/>
                <a:latin typeface="+mn-lt"/>
                <a:ea typeface="+mn-ea"/>
                <a:cs typeface="+mn-cs"/>
              </a:rPr>
              <a:t>multicentre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AOSpine</a:t>
            </a:r>
            <a:r>
              <a:rPr lang="en-US" sz="1200" b="0" i="0" kern="1200" dirty="0">
                <a:solidFill>
                  <a:schemeClr val="tx1"/>
                </a:solidFill>
                <a:effectLst/>
                <a:latin typeface="+mn-lt"/>
                <a:ea typeface="+mn-ea"/>
                <a:cs typeface="+mn-cs"/>
              </a:rPr>
              <a:t> cohorts — CSM–North America and CSM–International. Of 757 surgically treated DCM patients, 298 had preoperative T2 hyperintensity and 167 had a complete postoperative MRI, obtained 6–24 months after decompression. Patients were grouped by what the cord looked like on that postoperative scan, then compared on symptom duration at surgery and on 2-year </a:t>
            </a:r>
            <a:r>
              <a:rPr lang="en-US" sz="1200" b="0" i="0" kern="1200" dirty="0" err="1">
                <a:solidFill>
                  <a:schemeClr val="tx1"/>
                </a:solidFill>
                <a:effectLst/>
                <a:latin typeface="+mn-lt"/>
                <a:ea typeface="+mn-ea"/>
                <a:cs typeface="+mn-cs"/>
              </a:rPr>
              <a:t>mJOA</a:t>
            </a:r>
            <a:r>
              <a:rPr lang="en-US" sz="1200" b="0" i="0" kern="1200" dirty="0">
                <a:solidFill>
                  <a:schemeClr val="tx1"/>
                </a:solidFill>
                <a:effectLst/>
                <a:latin typeface="+mn-lt"/>
                <a:ea typeface="+mn-ea"/>
                <a:cs typeface="+mn-cs"/>
              </a:rPr>
              <a:t> recovery rate (Hirabayashi method). Group comparisons used Kruskal–Wallis, α = 0.05.</a:t>
            </a:r>
            <a:endParaRPr lang="en-US" dirty="0"/>
          </a:p>
          <a:p>
            <a:endParaRPr lang="en-US" dirty="0"/>
          </a:p>
        </p:txBody>
      </p:sp>
      <p:sp>
        <p:nvSpPr>
          <p:cNvPr id="4" name="Slide Number Placeholder 3">
            <a:extLst>
              <a:ext uri="{FF2B5EF4-FFF2-40B4-BE49-F238E27FC236}">
                <a16:creationId xmlns:a16="http://schemas.microsoft.com/office/drawing/2014/main" id="{B8A51229-F244-C5E1-B181-61EC244D9BCD}"/>
              </a:ext>
            </a:extLst>
          </p:cNvPr>
          <p:cNvSpPr>
            <a:spLocks noGrp="1"/>
          </p:cNvSpPr>
          <p:nvPr>
            <p:ph type="sldNum" sz="quarter" idx="5"/>
          </p:nvPr>
        </p:nvSpPr>
        <p:spPr/>
        <p:txBody>
          <a:bodyPr/>
          <a:lstStyle/>
          <a:p>
            <a:fld id="{5A1C4F4F-5A6B-4D80-995B-29AA582F85C3}" type="slidenum">
              <a:rPr lang="en-US" smtClean="0"/>
              <a:t>13</a:t>
            </a:fld>
            <a:endParaRPr lang="en-US"/>
          </a:p>
        </p:txBody>
      </p:sp>
    </p:spTree>
    <p:extLst>
      <p:ext uri="{BB962C8B-B14F-4D97-AF65-F5344CB8AC3E}">
        <p14:creationId xmlns:p14="http://schemas.microsoft.com/office/powerpoint/2010/main" val="6258303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5ED645-AC5F-FDA2-3995-57760B8AB9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B9E94D-821C-E9B7-0EAF-D96F08658C5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48DC08A-C490-1800-525F-5C5D43525B75}"/>
              </a:ext>
            </a:extLst>
          </p:cNvPr>
          <p:cNvSpPr>
            <a:spLocks noGrp="1"/>
          </p:cNvSpPr>
          <p:nvPr>
            <p:ph type="body" idx="1"/>
          </p:nvPr>
        </p:nvSpPr>
        <p:spPr/>
        <p:txBody>
          <a:bodyPr/>
          <a:lstStyle/>
          <a:p>
            <a:r>
              <a:rPr lang="en-US" sz="1200" b="1" i="0" kern="1200" dirty="0">
                <a:solidFill>
                  <a:schemeClr val="tx1"/>
                </a:solidFill>
                <a:effectLst/>
                <a:latin typeface="+mn-lt"/>
                <a:ea typeface="+mn-ea"/>
                <a:cs typeface="+mn-cs"/>
              </a:rPr>
              <a:t>CSM-S </a:t>
            </a:r>
            <a:r>
              <a:rPr lang="en-US" sz="1200" b="1" i="0" kern="1200" dirty="0" err="1">
                <a:solidFill>
                  <a:schemeClr val="tx1"/>
                </a:solidFill>
                <a:effectLst/>
                <a:latin typeface="+mn-lt"/>
                <a:ea typeface="+mn-ea"/>
                <a:cs typeface="+mn-cs"/>
              </a:rPr>
              <a:t>randomised</a:t>
            </a:r>
            <a:r>
              <a:rPr lang="en-US" sz="1200" b="1" i="0" kern="1200" dirty="0">
                <a:solidFill>
                  <a:schemeClr val="tx1"/>
                </a:solidFill>
                <a:effectLst/>
                <a:latin typeface="+mn-lt"/>
                <a:ea typeface="+mn-ea"/>
                <a:cs typeface="+mn-cs"/>
              </a:rPr>
              <a:t> trial (Ghogawala, </a:t>
            </a:r>
            <a:r>
              <a:rPr lang="en-US" sz="1200" b="1" i="1" kern="1200" dirty="0">
                <a:solidFill>
                  <a:schemeClr val="tx1"/>
                </a:solidFill>
                <a:effectLst/>
                <a:latin typeface="+mn-lt"/>
                <a:ea typeface="+mn-ea"/>
                <a:cs typeface="+mn-cs"/>
              </a:rPr>
              <a:t>JAMA</a:t>
            </a:r>
            <a:r>
              <a:rPr lang="en-US" sz="1200" b="1" i="0" kern="1200" dirty="0">
                <a:solidFill>
                  <a:schemeClr val="tx1"/>
                </a:solidFill>
                <a:effectLst/>
                <a:latin typeface="+mn-lt"/>
                <a:ea typeface="+mn-ea"/>
                <a:cs typeface="+mn-cs"/>
              </a:rPr>
              <a:t> 2021, n = 163) · Arvin (</a:t>
            </a:r>
            <a:r>
              <a:rPr lang="en-US" sz="1200" b="1" i="1" kern="1200" dirty="0">
                <a:solidFill>
                  <a:schemeClr val="tx1"/>
                </a:solidFill>
                <a:effectLst/>
                <a:latin typeface="+mn-lt"/>
                <a:ea typeface="+mn-ea"/>
                <a:cs typeface="+mn-cs"/>
              </a:rPr>
              <a:t>Spine</a:t>
            </a:r>
            <a:r>
              <a:rPr lang="en-US" sz="1200" b="1" i="0" kern="1200" dirty="0">
                <a:solidFill>
                  <a:schemeClr val="tx1"/>
                </a:solidFill>
                <a:effectLst/>
                <a:latin typeface="+mn-lt"/>
                <a:ea typeface="+mn-ea"/>
                <a:cs typeface="+mn-cs"/>
              </a:rPr>
              <a:t> 2013, n = 57, 1-yr follow-up 100%) · Kato (</a:t>
            </a:r>
            <a:r>
              <a:rPr lang="en-US" sz="1200" b="1" i="1" kern="1200" dirty="0">
                <a:solidFill>
                  <a:schemeClr val="tx1"/>
                </a:solidFill>
                <a:effectLst/>
                <a:latin typeface="+mn-lt"/>
                <a:ea typeface="+mn-ea"/>
                <a:cs typeface="+mn-cs"/>
              </a:rPr>
              <a:t>Spine</a:t>
            </a:r>
            <a:r>
              <a:rPr lang="en-US" sz="1200" b="1" i="0" kern="1200" dirty="0">
                <a:solidFill>
                  <a:schemeClr val="tx1"/>
                </a:solidFill>
                <a:effectLst/>
                <a:latin typeface="+mn-lt"/>
                <a:ea typeface="+mn-ea"/>
                <a:cs typeface="+mn-cs"/>
              </a:rPr>
              <a:t> 2018, n = 167).</a:t>
            </a:r>
            <a:endParaRPr lang="en-US" sz="1200" b="0"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6 </a:t>
            </a:r>
            <a:r>
              <a:rPr lang="en-US" sz="1200" b="1" i="0" kern="1200" dirty="0" err="1">
                <a:solidFill>
                  <a:schemeClr val="tx1"/>
                </a:solidFill>
                <a:effectLst/>
                <a:latin typeface="+mn-lt"/>
                <a:ea typeface="+mn-ea"/>
                <a:cs typeface="+mn-cs"/>
              </a:rPr>
              <a:t>mo</a:t>
            </a:r>
            <a:r>
              <a:rPr lang="en-US" sz="1200" b="0" i="0" kern="1200" dirty="0">
                <a:solidFill>
                  <a:schemeClr val="tx1"/>
                </a:solidFill>
                <a:effectLst/>
                <a:latin typeface="+mn-lt"/>
                <a:ea typeface="+mn-ea"/>
                <a:cs typeface="+mn-cs"/>
              </a:rPr>
              <a:t> — first routine post-op MRI. 41% dysphagia after ventral surgery; half still have it.</a:t>
            </a:r>
          </a:p>
          <a:p>
            <a:r>
              <a:rPr lang="en-US" sz="1200" b="1" i="0" kern="1200" dirty="0">
                <a:solidFill>
                  <a:schemeClr val="tx1"/>
                </a:solidFill>
                <a:effectLst/>
                <a:latin typeface="+mn-lt"/>
                <a:ea typeface="+mn-ea"/>
                <a:cs typeface="+mn-cs"/>
              </a:rPr>
              <a:t>12 </a:t>
            </a:r>
            <a:r>
              <a:rPr lang="en-US" sz="1200" b="1" i="0" kern="1200" dirty="0" err="1">
                <a:solidFill>
                  <a:schemeClr val="tx1"/>
                </a:solidFill>
                <a:effectLst/>
                <a:latin typeface="+mn-lt"/>
                <a:ea typeface="+mn-ea"/>
                <a:cs typeface="+mn-cs"/>
              </a:rPr>
              <a:t>mo</a:t>
            </a:r>
            <a:r>
              <a:rPr lang="en-US" sz="1200" b="0" i="0" kern="1200" dirty="0">
                <a:solidFill>
                  <a:schemeClr val="tx1"/>
                </a:solidFill>
                <a:effectLst/>
                <a:latin typeface="+mn-lt"/>
                <a:ea typeface="+mn-ea"/>
                <a:cs typeface="+mn-cs"/>
              </a:rPr>
              <a:t> — </a:t>
            </a:r>
            <a:r>
              <a:rPr lang="en-US" sz="1200" b="0" i="0" kern="1200" dirty="0" err="1">
                <a:solidFill>
                  <a:schemeClr val="tx1"/>
                </a:solidFill>
                <a:effectLst/>
                <a:latin typeface="+mn-lt"/>
                <a:ea typeface="+mn-ea"/>
                <a:cs typeface="+mn-cs"/>
              </a:rPr>
              <a:t>mJOA</a:t>
            </a: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+3.2 points, 63% of lost function regained</a:t>
            </a:r>
            <a:r>
              <a:rPr lang="en-US" sz="1200" b="0" i="0" kern="1200" dirty="0">
                <a:solidFill>
                  <a:schemeClr val="tx1"/>
                </a:solidFill>
                <a:effectLst/>
                <a:latin typeface="+mn-lt"/>
                <a:ea typeface="+mn-ea"/>
                <a:cs typeface="+mn-cs"/>
              </a:rPr>
              <a:t>. SF-36 physical +5.9 ventral vs +6.2 dorsal (P = 0.84) — approach equal.</a:t>
            </a:r>
          </a:p>
          <a:p>
            <a:r>
              <a:rPr lang="en-US" sz="1200" b="1" i="0" kern="1200" dirty="0">
                <a:solidFill>
                  <a:schemeClr val="tx1"/>
                </a:solidFill>
                <a:effectLst/>
                <a:latin typeface="+mn-lt"/>
                <a:ea typeface="+mn-ea"/>
                <a:cs typeface="+mn-cs"/>
              </a:rPr>
              <a:t>24 </a:t>
            </a:r>
            <a:r>
              <a:rPr lang="en-US" sz="1200" b="1" i="0" kern="1200" dirty="0" err="1">
                <a:solidFill>
                  <a:schemeClr val="tx1"/>
                </a:solidFill>
                <a:effectLst/>
                <a:latin typeface="+mn-lt"/>
                <a:ea typeface="+mn-ea"/>
                <a:cs typeface="+mn-cs"/>
              </a:rPr>
              <a:t>mo</a:t>
            </a:r>
            <a:r>
              <a:rPr lang="en-US" sz="1200" b="0" i="0" kern="1200" dirty="0">
                <a:solidFill>
                  <a:schemeClr val="tx1"/>
                </a:solidFill>
                <a:effectLst/>
                <a:latin typeface="+mn-lt"/>
                <a:ea typeface="+mn-ea"/>
                <a:cs typeface="+mn-cs"/>
              </a:rPr>
              <a:t> — </a:t>
            </a:r>
            <a:r>
              <a:rPr lang="en-US" sz="1200" b="1" i="0" kern="1200" dirty="0">
                <a:solidFill>
                  <a:schemeClr val="tx1"/>
                </a:solidFill>
                <a:effectLst/>
                <a:latin typeface="+mn-lt"/>
                <a:ea typeface="+mn-ea"/>
                <a:cs typeface="+mn-cs"/>
              </a:rPr>
              <a:t>no decline</a:t>
            </a:r>
            <a:r>
              <a:rPr lang="en-US" sz="1200" b="0" i="0" kern="1200" dirty="0">
                <a:solidFill>
                  <a:schemeClr val="tx1"/>
                </a:solidFill>
                <a:effectLst/>
                <a:latin typeface="+mn-lt"/>
                <a:ea typeface="+mn-ea"/>
                <a:cs typeface="+mn-cs"/>
              </a:rPr>
              <a:t> from year one. Ceiling was set pre-op by cord signal: 72% / 51% / 36%.</a:t>
            </a:r>
          </a:p>
          <a:p>
            <a:r>
              <a:rPr lang="en-US" sz="1200" b="0" i="0" kern="1200" dirty="0">
                <a:solidFill>
                  <a:schemeClr val="tx1"/>
                </a:solidFill>
                <a:effectLst/>
                <a:latin typeface="+mn-lt"/>
                <a:ea typeface="+mn-ea"/>
                <a:cs typeface="+mn-cs"/>
              </a:rPr>
              <a:t>Recovery lands by twelve months. Year two holds it.</a:t>
            </a:r>
          </a:p>
        </p:txBody>
      </p:sp>
      <p:sp>
        <p:nvSpPr>
          <p:cNvPr id="4" name="Slide Number Placeholder 3">
            <a:extLst>
              <a:ext uri="{FF2B5EF4-FFF2-40B4-BE49-F238E27FC236}">
                <a16:creationId xmlns:a16="http://schemas.microsoft.com/office/drawing/2014/main" id="{13376B2F-33CB-2E59-7BD3-CF39729BEF6E}"/>
              </a:ext>
            </a:extLst>
          </p:cNvPr>
          <p:cNvSpPr>
            <a:spLocks noGrp="1"/>
          </p:cNvSpPr>
          <p:nvPr>
            <p:ph type="sldNum" sz="quarter" idx="5"/>
          </p:nvPr>
        </p:nvSpPr>
        <p:spPr/>
        <p:txBody>
          <a:bodyPr/>
          <a:lstStyle/>
          <a:p>
            <a:fld id="{5A1C4F4F-5A6B-4D80-995B-29AA582F85C3}" type="slidenum">
              <a:rPr lang="en-US" smtClean="0"/>
              <a:t>14</a:t>
            </a:fld>
            <a:endParaRPr lang="en-US"/>
          </a:p>
        </p:txBody>
      </p:sp>
    </p:spTree>
    <p:extLst>
      <p:ext uri="{BB962C8B-B14F-4D97-AF65-F5344CB8AC3E}">
        <p14:creationId xmlns:p14="http://schemas.microsoft.com/office/powerpoint/2010/main" val="19030040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F67D33-9B00-23AA-831D-8B11F754E8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F54ED1-B8CB-CA08-640A-F71F09921BD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FD9D632-F0D6-48D1-93D0-2AADB6C34BFC}"/>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Every interval here is derived from the three figures above, not from convention.</a:t>
            </a:r>
          </a:p>
          <a:p>
            <a:r>
              <a:rPr lang="en-US" sz="1200" b="1" i="0" kern="1200" dirty="0" err="1">
                <a:solidFill>
                  <a:schemeClr val="tx1"/>
                </a:solidFill>
                <a:effectLst/>
                <a:latin typeface="+mn-lt"/>
                <a:ea typeface="+mn-ea"/>
                <a:cs typeface="+mn-cs"/>
              </a:rPr>
              <a:t>mJOA</a:t>
            </a:r>
            <a:r>
              <a:rPr lang="en-US" sz="1200" b="1" i="0" kern="1200" dirty="0">
                <a:solidFill>
                  <a:schemeClr val="tx1"/>
                </a:solidFill>
                <a:effectLst/>
                <a:latin typeface="+mn-lt"/>
                <a:ea typeface="+mn-ea"/>
                <a:cs typeface="+mn-cs"/>
              </a:rPr>
              <a:t> ≤ 14</a:t>
            </a:r>
            <a:r>
              <a:rPr lang="en-US" sz="1200" b="0" i="0" kern="1200" dirty="0">
                <a:solidFill>
                  <a:schemeClr val="tx1"/>
                </a:solidFill>
                <a:effectLst/>
                <a:latin typeface="+mn-lt"/>
                <a:ea typeface="+mn-ea"/>
                <a:cs typeface="+mn-cs"/>
              </a:rPr>
              <a:t> — refer, don't schedule. 2017 AO Spine: </a:t>
            </a:r>
            <a:r>
              <a:rPr lang="en-US" sz="1200" b="1" i="0" kern="1200" dirty="0">
                <a:solidFill>
                  <a:schemeClr val="tx1"/>
                </a:solidFill>
                <a:effectLst/>
                <a:latin typeface="+mn-lt"/>
                <a:ea typeface="+mn-ea"/>
                <a:cs typeface="+mn-cs"/>
              </a:rPr>
              <a:t>strong</a:t>
            </a:r>
            <a:r>
              <a:rPr lang="en-US" sz="1200" b="0" i="0" kern="1200" dirty="0">
                <a:solidFill>
                  <a:schemeClr val="tx1"/>
                </a:solidFill>
                <a:effectLst/>
                <a:latin typeface="+mn-lt"/>
                <a:ea typeface="+mn-ea"/>
                <a:cs typeface="+mn-cs"/>
              </a:rPr>
              <a:t> recommendation for surgery in moderate and severe DCM.</a:t>
            </a:r>
          </a:p>
          <a:p>
            <a:r>
              <a:rPr lang="en-US" sz="1200" b="1" i="0" kern="1200" dirty="0">
                <a:solidFill>
                  <a:schemeClr val="tx1"/>
                </a:solidFill>
                <a:effectLst/>
                <a:latin typeface="+mn-lt"/>
                <a:ea typeface="+mn-ea"/>
                <a:cs typeface="+mn-cs"/>
              </a:rPr>
              <a:t>Mild (15–17)</a:t>
            </a:r>
            <a:r>
              <a:rPr lang="en-US" sz="1200" b="0" i="0" kern="1200" dirty="0">
                <a:solidFill>
                  <a:schemeClr val="tx1"/>
                </a:solidFill>
                <a:effectLst/>
                <a:latin typeface="+mn-lt"/>
                <a:ea typeface="+mn-ea"/>
                <a:cs typeface="+mn-cs"/>
              </a:rPr>
              <a:t> — 6 months. Surgery is a valid option (2025 AO Spine, conditional; +1.26 QALY vs observation). Watch for a </a:t>
            </a:r>
            <a:r>
              <a:rPr lang="en-US" sz="1200" b="1" i="0" kern="1200" dirty="0">
                <a:solidFill>
                  <a:schemeClr val="tx1"/>
                </a:solidFill>
                <a:effectLst/>
                <a:latin typeface="+mn-lt"/>
                <a:ea typeface="+mn-ea"/>
                <a:cs typeface="+mn-cs"/>
              </a:rPr>
              <a:t>1-point</a:t>
            </a:r>
            <a:r>
              <a:rPr lang="en-US" sz="1200" b="0" i="0" kern="1200" dirty="0">
                <a:solidFill>
                  <a:schemeClr val="tx1"/>
                </a:solidFill>
                <a:effectLst/>
                <a:latin typeface="+mn-lt"/>
                <a:ea typeface="+mn-ea"/>
                <a:cs typeface="+mn-cs"/>
              </a:rPr>
              <a:t> drop: MCID varies by severity — 1 mild / 2 moderate / 3 severe (Tetreault, n = 517) — so 1 point in a mild patient carries the weight 3 points does in a severe one.</a:t>
            </a:r>
          </a:p>
          <a:p>
            <a:r>
              <a:rPr lang="en-US" sz="1200" b="1" i="0" kern="1200" dirty="0">
                <a:solidFill>
                  <a:schemeClr val="tx1"/>
                </a:solidFill>
                <a:effectLst/>
                <a:latin typeface="+mn-lt"/>
                <a:ea typeface="+mn-ea"/>
                <a:cs typeface="+mn-cs"/>
              </a:rPr>
              <a:t>Compression + radiculopathy or abnormal SEP/MEP</a:t>
            </a:r>
            <a:r>
              <a:rPr lang="en-US" sz="1200" b="0" i="0" kern="1200" dirty="0">
                <a:solidFill>
                  <a:schemeClr val="tx1"/>
                </a:solidFill>
                <a:effectLst/>
                <a:latin typeface="+mn-lt"/>
                <a:ea typeface="+mn-ea"/>
                <a:cs typeface="+mn-cs"/>
              </a:rPr>
              <a:t> — 6 months. Converts about twice as fast: 23.6 vs 48.4 months. Wilson: </a:t>
            </a:r>
            <a:r>
              <a:rPr lang="en-US" sz="1200" b="1" i="0" kern="1200" dirty="0">
                <a:solidFill>
                  <a:schemeClr val="tx1"/>
                </a:solidFill>
                <a:effectLst/>
                <a:latin typeface="+mn-lt"/>
                <a:ea typeface="+mn-ea"/>
                <a:cs typeface="+mn-cs"/>
              </a:rPr>
              <a:t>strong</a:t>
            </a:r>
            <a:r>
              <a:rPr lang="en-US" sz="1200" b="0" i="0" kern="1200" dirty="0">
                <a:solidFill>
                  <a:schemeClr val="tx1"/>
                </a:solidFill>
                <a:effectLst/>
                <a:latin typeface="+mn-lt"/>
                <a:ea typeface="+mn-ea"/>
                <a:cs typeface="+mn-cs"/>
              </a:rPr>
              <a:t> recommendation to counsel surgery (evidence moderate).</a:t>
            </a:r>
          </a:p>
          <a:p>
            <a:r>
              <a:rPr lang="en-US" sz="1200" b="1" i="0" kern="1200" dirty="0">
                <a:solidFill>
                  <a:schemeClr val="tx1"/>
                </a:solidFill>
                <a:effectLst/>
                <a:latin typeface="+mn-lt"/>
                <a:ea typeface="+mn-ea"/>
                <a:cs typeface="+mn-cs"/>
              </a:rPr>
              <a:t>Compression alone</a:t>
            </a:r>
            <a:r>
              <a:rPr lang="en-US" sz="1200" b="0" i="0" kern="1200" dirty="0">
                <a:solidFill>
                  <a:schemeClr val="tx1"/>
                </a:solidFill>
                <a:effectLst/>
                <a:latin typeface="+mn-lt"/>
                <a:ea typeface="+mn-ea"/>
                <a:cs typeface="+mn-cs"/>
              </a:rPr>
              <a:t> — 12–24 months. Repeat MRI only if the examination changes.</a:t>
            </a:r>
          </a:p>
          <a:p>
            <a:r>
              <a:rPr lang="en-US" sz="1200" b="0" i="1" kern="1200" dirty="0">
                <a:solidFill>
                  <a:schemeClr val="tx1"/>
                </a:solidFill>
                <a:effectLst/>
                <a:latin typeface="+mn-lt"/>
                <a:ea typeface="+mn-ea"/>
                <a:cs typeface="+mn-cs"/>
              </a:rPr>
              <a:t>If asked:</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mJOA</a:t>
            </a:r>
            <a:r>
              <a:rPr lang="en-US" sz="1200" b="0" i="0" kern="1200" dirty="0">
                <a:solidFill>
                  <a:schemeClr val="tx1"/>
                </a:solidFill>
                <a:effectLst/>
                <a:latin typeface="+mn-lt"/>
                <a:ea typeface="+mn-ea"/>
                <a:cs typeface="+mn-cs"/>
              </a:rPr>
              <a:t> has limited inter-observer reliability — mild vs moderate disagreement in &gt;10% of patients (2025 AO Spine).</a:t>
            </a:r>
          </a:p>
        </p:txBody>
      </p:sp>
      <p:sp>
        <p:nvSpPr>
          <p:cNvPr id="4" name="Slide Number Placeholder 3">
            <a:extLst>
              <a:ext uri="{FF2B5EF4-FFF2-40B4-BE49-F238E27FC236}">
                <a16:creationId xmlns:a16="http://schemas.microsoft.com/office/drawing/2014/main" id="{5911FE32-269D-700E-B3BE-A8FB5B5F35EE}"/>
              </a:ext>
            </a:extLst>
          </p:cNvPr>
          <p:cNvSpPr>
            <a:spLocks noGrp="1"/>
          </p:cNvSpPr>
          <p:nvPr>
            <p:ph type="sldNum" sz="quarter" idx="5"/>
          </p:nvPr>
        </p:nvSpPr>
        <p:spPr/>
        <p:txBody>
          <a:bodyPr/>
          <a:lstStyle/>
          <a:p>
            <a:fld id="{5A1C4F4F-5A6B-4D80-995B-29AA582F85C3}" type="slidenum">
              <a:rPr lang="en-US" smtClean="0"/>
              <a:t>15</a:t>
            </a:fld>
            <a:endParaRPr lang="en-US"/>
          </a:p>
        </p:txBody>
      </p:sp>
    </p:spTree>
    <p:extLst>
      <p:ext uri="{BB962C8B-B14F-4D97-AF65-F5344CB8AC3E}">
        <p14:creationId xmlns:p14="http://schemas.microsoft.com/office/powerpoint/2010/main" val="11291629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5A1C4F4F-5A6B-4D80-995B-29AA582F85C3}" type="slidenum">
              <a:rPr lang="en-US" smtClean="0"/>
              <a:t>16</a:t>
            </a:fld>
            <a:endParaRPr lang="en-US"/>
          </a:p>
        </p:txBody>
      </p:sp>
    </p:spTree>
    <p:extLst>
      <p:ext uri="{BB962C8B-B14F-4D97-AF65-F5344CB8AC3E}">
        <p14:creationId xmlns:p14="http://schemas.microsoft.com/office/powerpoint/2010/main" val="35075909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265AE-D007-695C-25D5-ACC5D2CA40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1B9D9C-8003-81F0-0548-4A9EB0BDEE8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88EFF6A-389E-33D2-6B3C-F2504A8E117B}"/>
              </a:ext>
            </a:extLst>
          </p:cNvPr>
          <p:cNvSpPr>
            <a:spLocks noGrp="1"/>
          </p:cNvSpPr>
          <p:nvPr>
            <p:ph type="body" idx="1"/>
          </p:nvPr>
        </p:nvSpPr>
        <p:spPr/>
        <p:txBody>
          <a:bodyPr/>
          <a:lstStyle/>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a:extLst>
              <a:ext uri="{FF2B5EF4-FFF2-40B4-BE49-F238E27FC236}">
                <a16:creationId xmlns:a16="http://schemas.microsoft.com/office/drawing/2014/main" id="{7F9F6F26-B64C-D9AF-E833-AEC160D4244C}"/>
              </a:ext>
            </a:extLst>
          </p:cNvPr>
          <p:cNvSpPr>
            <a:spLocks noGrp="1"/>
          </p:cNvSpPr>
          <p:nvPr>
            <p:ph type="sldNum" sz="quarter" idx="5"/>
          </p:nvPr>
        </p:nvSpPr>
        <p:spPr/>
        <p:txBody>
          <a:bodyPr/>
          <a:lstStyle/>
          <a:p>
            <a:fld id="{5A1C4F4F-5A6B-4D80-995B-29AA582F85C3}" type="slidenum">
              <a:rPr lang="en-US" smtClean="0"/>
              <a:t>17</a:t>
            </a:fld>
            <a:endParaRPr lang="en-US"/>
          </a:p>
        </p:txBody>
      </p:sp>
    </p:spTree>
    <p:extLst>
      <p:ext uri="{BB962C8B-B14F-4D97-AF65-F5344CB8AC3E}">
        <p14:creationId xmlns:p14="http://schemas.microsoft.com/office/powerpoint/2010/main" val="20343842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6BD2A3-B5E8-39EA-7A6D-2C72A824B6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306B93-0A6F-A8BA-9BF8-084384C6585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499AC26-56D8-525F-B135-B56F3E593454}"/>
              </a:ext>
            </a:extLst>
          </p:cNvPr>
          <p:cNvSpPr>
            <a:spLocks noGrp="1"/>
          </p:cNvSpPr>
          <p:nvPr>
            <p:ph type="body" idx="1"/>
          </p:nvPr>
        </p:nvSpPr>
        <p:spPr/>
        <p:txBody>
          <a:bodyPr/>
          <a:lstStyle/>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a:extLst>
              <a:ext uri="{FF2B5EF4-FFF2-40B4-BE49-F238E27FC236}">
                <a16:creationId xmlns:a16="http://schemas.microsoft.com/office/drawing/2014/main" id="{3ABA2C61-9A38-C4C5-A278-FC85A6B9BD8B}"/>
              </a:ext>
            </a:extLst>
          </p:cNvPr>
          <p:cNvSpPr>
            <a:spLocks noGrp="1"/>
          </p:cNvSpPr>
          <p:nvPr>
            <p:ph type="sldNum" sz="quarter" idx="5"/>
          </p:nvPr>
        </p:nvSpPr>
        <p:spPr/>
        <p:txBody>
          <a:bodyPr/>
          <a:lstStyle/>
          <a:p>
            <a:fld id="{5A1C4F4F-5A6B-4D80-995B-29AA582F85C3}" type="slidenum">
              <a:rPr lang="en-US" smtClean="0"/>
              <a:t>18</a:t>
            </a:fld>
            <a:endParaRPr lang="en-US"/>
          </a:p>
        </p:txBody>
      </p:sp>
    </p:spTree>
    <p:extLst>
      <p:ext uri="{BB962C8B-B14F-4D97-AF65-F5344CB8AC3E}">
        <p14:creationId xmlns:p14="http://schemas.microsoft.com/office/powerpoint/2010/main" val="6601888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A82695-7A55-F8DB-8B75-B4BFE66136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2BEB5C-A60E-4DD0-CBFE-E53DB804C13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F3CB673-7CBA-81DD-94C9-715A9B277E36}"/>
              </a:ext>
            </a:extLst>
          </p:cNvPr>
          <p:cNvSpPr>
            <a:spLocks noGrp="1"/>
          </p:cNvSpPr>
          <p:nvPr>
            <p:ph type="body" idx="1"/>
          </p:nvPr>
        </p:nvSpPr>
        <p:spPr/>
        <p:txBody>
          <a:bodyPr/>
          <a:lstStyle/>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a:extLst>
              <a:ext uri="{FF2B5EF4-FFF2-40B4-BE49-F238E27FC236}">
                <a16:creationId xmlns:a16="http://schemas.microsoft.com/office/drawing/2014/main" id="{AD899A2C-18AE-F6F8-4923-2210C6F130D3}"/>
              </a:ext>
            </a:extLst>
          </p:cNvPr>
          <p:cNvSpPr>
            <a:spLocks noGrp="1"/>
          </p:cNvSpPr>
          <p:nvPr>
            <p:ph type="sldNum" sz="quarter" idx="5"/>
          </p:nvPr>
        </p:nvSpPr>
        <p:spPr/>
        <p:txBody>
          <a:bodyPr/>
          <a:lstStyle/>
          <a:p>
            <a:fld id="{5A1C4F4F-5A6B-4D80-995B-29AA582F85C3}" type="slidenum">
              <a:rPr lang="en-US" smtClean="0"/>
              <a:t>19</a:t>
            </a:fld>
            <a:endParaRPr lang="en-US"/>
          </a:p>
        </p:txBody>
      </p:sp>
    </p:spTree>
    <p:extLst>
      <p:ext uri="{BB962C8B-B14F-4D97-AF65-F5344CB8AC3E}">
        <p14:creationId xmlns:p14="http://schemas.microsoft.com/office/powerpoint/2010/main" val="36987670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A1C4F4F-5A6B-4D80-995B-29AA582F85C3}" type="slidenum">
              <a:rPr lang="en-US" smtClean="0"/>
              <a:t>2</a:t>
            </a:fld>
            <a:endParaRPr lang="en-US"/>
          </a:p>
        </p:txBody>
      </p:sp>
    </p:spTree>
    <p:extLst>
      <p:ext uri="{BB962C8B-B14F-4D97-AF65-F5344CB8AC3E}">
        <p14:creationId xmlns:p14="http://schemas.microsoft.com/office/powerpoint/2010/main" val="36431501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1FC136-8B93-D1F9-BA28-DA06465B8A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23D266-D0C7-566F-DE43-BB79A56814A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5620026-381A-6810-54CC-2B6E9AE7771F}"/>
              </a:ext>
            </a:extLst>
          </p:cNvPr>
          <p:cNvSpPr>
            <a:spLocks noGrp="1"/>
          </p:cNvSpPr>
          <p:nvPr>
            <p:ph type="body" idx="1"/>
          </p:nvPr>
        </p:nvSpPr>
        <p:spPr/>
        <p:txBody>
          <a:bodyPr/>
          <a:lstStyle/>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a:extLst>
              <a:ext uri="{FF2B5EF4-FFF2-40B4-BE49-F238E27FC236}">
                <a16:creationId xmlns:a16="http://schemas.microsoft.com/office/drawing/2014/main" id="{7D85F4CD-FB57-F726-7D45-150B68285E7D}"/>
              </a:ext>
            </a:extLst>
          </p:cNvPr>
          <p:cNvSpPr>
            <a:spLocks noGrp="1"/>
          </p:cNvSpPr>
          <p:nvPr>
            <p:ph type="sldNum" sz="quarter" idx="5"/>
          </p:nvPr>
        </p:nvSpPr>
        <p:spPr/>
        <p:txBody>
          <a:bodyPr/>
          <a:lstStyle/>
          <a:p>
            <a:fld id="{5A1C4F4F-5A6B-4D80-995B-29AA582F85C3}" type="slidenum">
              <a:rPr lang="en-US" smtClean="0"/>
              <a:t>20</a:t>
            </a:fld>
            <a:endParaRPr lang="en-US"/>
          </a:p>
        </p:txBody>
      </p:sp>
    </p:spTree>
    <p:extLst>
      <p:ext uri="{BB962C8B-B14F-4D97-AF65-F5344CB8AC3E}">
        <p14:creationId xmlns:p14="http://schemas.microsoft.com/office/powerpoint/2010/main" val="16369689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BAA84F-8037-3CC7-BFBA-B0E6C97F83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8E0337-44B9-DDE0-E48D-EE82C5A556F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4299C80-9C2B-043D-04ED-BDA3099ABBFA}"/>
              </a:ext>
            </a:extLst>
          </p:cNvPr>
          <p:cNvSpPr>
            <a:spLocks noGrp="1"/>
          </p:cNvSpPr>
          <p:nvPr>
            <p:ph type="body" idx="1"/>
          </p:nvPr>
        </p:nvSpPr>
        <p:spPr/>
        <p:txBody>
          <a:bodyPr/>
          <a:lstStyle/>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a:extLst>
              <a:ext uri="{FF2B5EF4-FFF2-40B4-BE49-F238E27FC236}">
                <a16:creationId xmlns:a16="http://schemas.microsoft.com/office/drawing/2014/main" id="{1A303F08-A684-14E2-71DF-267C83A5D1A1}"/>
              </a:ext>
            </a:extLst>
          </p:cNvPr>
          <p:cNvSpPr>
            <a:spLocks noGrp="1"/>
          </p:cNvSpPr>
          <p:nvPr>
            <p:ph type="sldNum" sz="quarter" idx="5"/>
          </p:nvPr>
        </p:nvSpPr>
        <p:spPr/>
        <p:txBody>
          <a:bodyPr/>
          <a:lstStyle/>
          <a:p>
            <a:fld id="{5A1C4F4F-5A6B-4D80-995B-29AA582F85C3}" type="slidenum">
              <a:rPr lang="en-US" smtClean="0"/>
              <a:t>21</a:t>
            </a:fld>
            <a:endParaRPr lang="en-US"/>
          </a:p>
        </p:txBody>
      </p:sp>
    </p:spTree>
    <p:extLst>
      <p:ext uri="{BB962C8B-B14F-4D97-AF65-F5344CB8AC3E}">
        <p14:creationId xmlns:p14="http://schemas.microsoft.com/office/powerpoint/2010/main" val="29917722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9BA07-C898-4058-AB52-999786AEB7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343E32-57C0-9520-8F29-FD66282FCD0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AB4A81D-6F14-5EC7-FBAF-15C485DE9778}"/>
              </a:ext>
            </a:extLst>
          </p:cNvPr>
          <p:cNvSpPr>
            <a:spLocks noGrp="1"/>
          </p:cNvSpPr>
          <p:nvPr>
            <p:ph type="body" idx="1"/>
          </p:nvPr>
        </p:nvSpPr>
        <p:spPr/>
        <p:txBody>
          <a:bodyPr/>
          <a:lstStyle/>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a:extLst>
              <a:ext uri="{FF2B5EF4-FFF2-40B4-BE49-F238E27FC236}">
                <a16:creationId xmlns:a16="http://schemas.microsoft.com/office/drawing/2014/main" id="{3F6471C7-78E7-C7BE-341B-0D394E2AE616}"/>
              </a:ext>
            </a:extLst>
          </p:cNvPr>
          <p:cNvSpPr>
            <a:spLocks noGrp="1"/>
          </p:cNvSpPr>
          <p:nvPr>
            <p:ph type="sldNum" sz="quarter" idx="5"/>
          </p:nvPr>
        </p:nvSpPr>
        <p:spPr/>
        <p:txBody>
          <a:bodyPr/>
          <a:lstStyle/>
          <a:p>
            <a:fld id="{5A1C4F4F-5A6B-4D80-995B-29AA582F85C3}" type="slidenum">
              <a:rPr lang="en-US" smtClean="0"/>
              <a:t>22</a:t>
            </a:fld>
            <a:endParaRPr lang="en-US"/>
          </a:p>
        </p:txBody>
      </p:sp>
    </p:spTree>
    <p:extLst>
      <p:ext uri="{BB962C8B-B14F-4D97-AF65-F5344CB8AC3E}">
        <p14:creationId xmlns:p14="http://schemas.microsoft.com/office/powerpoint/2010/main" val="24765095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40E09-108C-E479-EEC9-C12C58EB92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5CF5D5-E097-23F5-C94B-A3F3F930DD2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F785095-83EB-576C-4190-4536F8A87FAA}"/>
              </a:ext>
            </a:extLst>
          </p:cNvPr>
          <p:cNvSpPr>
            <a:spLocks noGrp="1"/>
          </p:cNvSpPr>
          <p:nvPr>
            <p:ph type="body" idx="1"/>
          </p:nvPr>
        </p:nvSpPr>
        <p:spPr/>
        <p:txBody>
          <a:bodyPr/>
          <a:lstStyle/>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a:extLst>
              <a:ext uri="{FF2B5EF4-FFF2-40B4-BE49-F238E27FC236}">
                <a16:creationId xmlns:a16="http://schemas.microsoft.com/office/drawing/2014/main" id="{C0879E15-DD25-419C-5EC1-849B29669D79}"/>
              </a:ext>
            </a:extLst>
          </p:cNvPr>
          <p:cNvSpPr>
            <a:spLocks noGrp="1"/>
          </p:cNvSpPr>
          <p:nvPr>
            <p:ph type="sldNum" sz="quarter" idx="5"/>
          </p:nvPr>
        </p:nvSpPr>
        <p:spPr/>
        <p:txBody>
          <a:bodyPr/>
          <a:lstStyle/>
          <a:p>
            <a:fld id="{5A1C4F4F-5A6B-4D80-995B-29AA582F85C3}" type="slidenum">
              <a:rPr lang="en-US" smtClean="0"/>
              <a:t>23</a:t>
            </a:fld>
            <a:endParaRPr lang="en-US"/>
          </a:p>
        </p:txBody>
      </p:sp>
    </p:spTree>
    <p:extLst>
      <p:ext uri="{BB962C8B-B14F-4D97-AF65-F5344CB8AC3E}">
        <p14:creationId xmlns:p14="http://schemas.microsoft.com/office/powerpoint/2010/main" val="3721081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5C44A8-B31D-F8E9-C988-160A2B9CF1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847B09-BB0A-0E66-6FCB-F4603AA8A50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B84642D-8485-C844-7628-7D25E5F6F3AC}"/>
              </a:ext>
            </a:extLst>
          </p:cNvPr>
          <p:cNvSpPr>
            <a:spLocks noGrp="1"/>
          </p:cNvSpPr>
          <p:nvPr>
            <p:ph type="body" idx="1"/>
          </p:nvPr>
        </p:nvSpPr>
        <p:spPr/>
        <p:txBody>
          <a:bodyPr/>
          <a:lstStyle/>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a:extLst>
              <a:ext uri="{FF2B5EF4-FFF2-40B4-BE49-F238E27FC236}">
                <a16:creationId xmlns:a16="http://schemas.microsoft.com/office/drawing/2014/main" id="{975E12F2-4C1E-4602-A065-EF4876858CB5}"/>
              </a:ext>
            </a:extLst>
          </p:cNvPr>
          <p:cNvSpPr>
            <a:spLocks noGrp="1"/>
          </p:cNvSpPr>
          <p:nvPr>
            <p:ph type="sldNum" sz="quarter" idx="5"/>
          </p:nvPr>
        </p:nvSpPr>
        <p:spPr/>
        <p:txBody>
          <a:bodyPr/>
          <a:lstStyle/>
          <a:p>
            <a:fld id="{5A1C4F4F-5A6B-4D80-995B-29AA582F85C3}" type="slidenum">
              <a:rPr lang="en-US" smtClean="0"/>
              <a:t>24</a:t>
            </a:fld>
            <a:endParaRPr lang="en-US"/>
          </a:p>
        </p:txBody>
      </p:sp>
    </p:spTree>
    <p:extLst>
      <p:ext uri="{BB962C8B-B14F-4D97-AF65-F5344CB8AC3E}">
        <p14:creationId xmlns:p14="http://schemas.microsoft.com/office/powerpoint/2010/main" val="18406173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8AE0CA-D4F0-195E-DA3C-F2B867ACF9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70F4F3-A091-A8EF-2F53-591FAF7399D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A3A359D-926E-2287-2123-9D9DD19D566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20400B8-0A7D-47E8-293A-16CFF34B9054}"/>
              </a:ext>
            </a:extLst>
          </p:cNvPr>
          <p:cNvSpPr>
            <a:spLocks noGrp="1"/>
          </p:cNvSpPr>
          <p:nvPr>
            <p:ph type="sldNum" sz="quarter" idx="5"/>
          </p:nvPr>
        </p:nvSpPr>
        <p:spPr/>
        <p:txBody>
          <a:bodyPr/>
          <a:lstStyle/>
          <a:p>
            <a:fld id="{5A1C4F4F-5A6B-4D80-995B-29AA582F85C3}" type="slidenum">
              <a:rPr lang="en-US" smtClean="0"/>
              <a:t>25</a:t>
            </a:fld>
            <a:endParaRPr lang="en-US"/>
          </a:p>
        </p:txBody>
      </p:sp>
    </p:spTree>
    <p:extLst>
      <p:ext uri="{BB962C8B-B14F-4D97-AF65-F5344CB8AC3E}">
        <p14:creationId xmlns:p14="http://schemas.microsoft.com/office/powerpoint/2010/main" val="5496921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5A1C4F4F-5A6B-4D80-995B-29AA582F85C3}" type="slidenum">
              <a:rPr lang="en-US" smtClean="0"/>
              <a:t>3</a:t>
            </a:fld>
            <a:endParaRPr lang="en-US"/>
          </a:p>
        </p:txBody>
      </p:sp>
    </p:spTree>
    <p:extLst>
      <p:ext uri="{BB962C8B-B14F-4D97-AF65-F5344CB8AC3E}">
        <p14:creationId xmlns:p14="http://schemas.microsoft.com/office/powerpoint/2010/main" val="38204776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A woman in her 80s presented to the emergency department with a six-month history of progressive bilateral arm and neck pain. She described electric shock–like sensations radiating down the spine with neck movement, consistent with Lhermitte's phenomenon. She had a known left breast and left axillary mass that had been present for several years (first documented in 2019) but had repeatedly declined mammography, biopsy, imaging, and treatment. Her refusal of diagnostic workup was explicitly documented to have occurred in the setting of intact, demonstrated decision-making capacity.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5A1C4F4F-5A6B-4D80-995B-29AA582F85C3}" type="slidenum">
              <a:rPr lang="en-US" smtClean="0"/>
              <a:t>4</a:t>
            </a:fld>
            <a:endParaRPr lang="en-US"/>
          </a:p>
        </p:txBody>
      </p:sp>
    </p:spTree>
    <p:extLst>
      <p:ext uri="{BB962C8B-B14F-4D97-AF65-F5344CB8AC3E}">
        <p14:creationId xmlns:p14="http://schemas.microsoft.com/office/powerpoint/2010/main" val="29624462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2067DD-1304-9601-2388-3BFA227921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11A7D5-9DD8-1006-C320-159133410F3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0D0AD54-1557-172B-0365-D5B1D8D6619D}"/>
              </a:ext>
            </a:extLst>
          </p:cNvPr>
          <p:cNvSpPr>
            <a:spLocks noGrp="1"/>
          </p:cNvSpPr>
          <p:nvPr>
            <p:ph type="body" idx="1"/>
          </p:nvPr>
        </p:nvSpPr>
        <p:spPr/>
        <p:txBody>
          <a:bodyPr/>
          <a:lstStyle/>
          <a:p>
            <a:r>
              <a:rPr lang="en-US" dirty="0"/>
              <a:t>A woman in her 80s presented to the emergency department with a six-month history of progressive bilateral arm and neck pain. She described electric shock–like sensations radiating down the spine with neck movement, consistent with Lhermitte's phenomenon. She had a known left breast and left axillary mass that had been present for several years (first documented in 2019) but had repeatedly declined mammography, biopsy, imaging, and treatment. Her refusal of diagnostic workup was explicitly documented to have occurred in the setting of intact, demonstrated decision-making capacity.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a:extLst>
              <a:ext uri="{FF2B5EF4-FFF2-40B4-BE49-F238E27FC236}">
                <a16:creationId xmlns:a16="http://schemas.microsoft.com/office/drawing/2014/main" id="{D3C32002-1417-42F6-C017-160054443333}"/>
              </a:ext>
            </a:extLst>
          </p:cNvPr>
          <p:cNvSpPr>
            <a:spLocks noGrp="1"/>
          </p:cNvSpPr>
          <p:nvPr>
            <p:ph type="sldNum" sz="quarter" idx="5"/>
          </p:nvPr>
        </p:nvSpPr>
        <p:spPr/>
        <p:txBody>
          <a:bodyPr/>
          <a:lstStyle/>
          <a:p>
            <a:fld id="{5A1C4F4F-5A6B-4D80-995B-29AA582F85C3}" type="slidenum">
              <a:rPr lang="en-US" smtClean="0"/>
              <a:t>5</a:t>
            </a:fld>
            <a:endParaRPr lang="en-US"/>
          </a:p>
        </p:txBody>
      </p:sp>
    </p:spTree>
    <p:extLst>
      <p:ext uri="{BB962C8B-B14F-4D97-AF65-F5344CB8AC3E}">
        <p14:creationId xmlns:p14="http://schemas.microsoft.com/office/powerpoint/2010/main" val="2629107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8656D2-6D62-9C17-C26B-41F2A98EDE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96D583-A794-CA9A-D611-6D9074FC045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17786CC-91B0-E64D-FC5B-D1C958FA4DB6}"/>
              </a:ext>
            </a:extLst>
          </p:cNvPr>
          <p:cNvSpPr>
            <a:spLocks noGrp="1"/>
          </p:cNvSpPr>
          <p:nvPr>
            <p:ph type="body" idx="1"/>
          </p:nvPr>
        </p:nvSpPr>
        <p:spPr/>
        <p:txBody>
          <a:bodyPr/>
          <a:lstStyle/>
          <a:p>
            <a:r>
              <a:rPr lang="en-US" dirty="0"/>
              <a:t>Localize the lesion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a:extLst>
              <a:ext uri="{FF2B5EF4-FFF2-40B4-BE49-F238E27FC236}">
                <a16:creationId xmlns:a16="http://schemas.microsoft.com/office/drawing/2014/main" id="{2C1DCBA1-4046-742E-AA74-D66C4402B9B6}"/>
              </a:ext>
            </a:extLst>
          </p:cNvPr>
          <p:cNvSpPr>
            <a:spLocks noGrp="1"/>
          </p:cNvSpPr>
          <p:nvPr>
            <p:ph type="sldNum" sz="quarter" idx="5"/>
          </p:nvPr>
        </p:nvSpPr>
        <p:spPr/>
        <p:txBody>
          <a:bodyPr/>
          <a:lstStyle/>
          <a:p>
            <a:fld id="{5A1C4F4F-5A6B-4D80-995B-29AA582F85C3}" type="slidenum">
              <a:rPr lang="en-US" smtClean="0"/>
              <a:t>6</a:t>
            </a:fld>
            <a:endParaRPr lang="en-US"/>
          </a:p>
        </p:txBody>
      </p:sp>
    </p:spTree>
    <p:extLst>
      <p:ext uri="{BB962C8B-B14F-4D97-AF65-F5344CB8AC3E}">
        <p14:creationId xmlns:p14="http://schemas.microsoft.com/office/powerpoint/2010/main" val="32402017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63C1D4-A117-9EFE-3471-B4E6F0DC85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F7649D-0B61-C7F6-E4A7-01050E4EEE2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4E4D260-F683-E29B-8349-94C40917F1C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direct decompressive surgery followed by radiotherapy</a:t>
            </a:r>
            <a:endParaRPr lang="en-US" dirty="0"/>
          </a:p>
        </p:txBody>
      </p:sp>
      <p:sp>
        <p:nvSpPr>
          <p:cNvPr id="4" name="Slide Number Placeholder 3">
            <a:extLst>
              <a:ext uri="{FF2B5EF4-FFF2-40B4-BE49-F238E27FC236}">
                <a16:creationId xmlns:a16="http://schemas.microsoft.com/office/drawing/2014/main" id="{068F56B6-FDA3-368B-812B-E932B99C9ECB}"/>
              </a:ext>
            </a:extLst>
          </p:cNvPr>
          <p:cNvSpPr>
            <a:spLocks noGrp="1"/>
          </p:cNvSpPr>
          <p:nvPr>
            <p:ph type="sldNum" sz="quarter" idx="5"/>
          </p:nvPr>
        </p:nvSpPr>
        <p:spPr/>
        <p:txBody>
          <a:bodyPr/>
          <a:lstStyle/>
          <a:p>
            <a:fld id="{5A1C4F4F-5A6B-4D80-995B-29AA582F85C3}" type="slidenum">
              <a:rPr lang="en-US" smtClean="0"/>
              <a:t>7</a:t>
            </a:fld>
            <a:endParaRPr lang="en-US"/>
          </a:p>
        </p:txBody>
      </p:sp>
    </p:spTree>
    <p:extLst>
      <p:ext uri="{BB962C8B-B14F-4D97-AF65-F5344CB8AC3E}">
        <p14:creationId xmlns:p14="http://schemas.microsoft.com/office/powerpoint/2010/main" val="26203298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A4EF03-9438-1C06-44A3-21467A3D04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570CAA-A98C-2021-BC61-35105EA0ADF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F715D0E-9186-ADBB-B7B3-154BED0FE8B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a:extLst>
              <a:ext uri="{FF2B5EF4-FFF2-40B4-BE49-F238E27FC236}">
                <a16:creationId xmlns:a16="http://schemas.microsoft.com/office/drawing/2014/main" id="{D0C481BB-CAF5-435D-95A0-0C704AE84E20}"/>
              </a:ext>
            </a:extLst>
          </p:cNvPr>
          <p:cNvSpPr>
            <a:spLocks noGrp="1"/>
          </p:cNvSpPr>
          <p:nvPr>
            <p:ph type="sldNum" sz="quarter" idx="5"/>
          </p:nvPr>
        </p:nvSpPr>
        <p:spPr/>
        <p:txBody>
          <a:bodyPr/>
          <a:lstStyle/>
          <a:p>
            <a:fld id="{5A1C4F4F-5A6B-4D80-995B-29AA582F85C3}" type="slidenum">
              <a:rPr lang="en-US" smtClean="0"/>
              <a:t>8</a:t>
            </a:fld>
            <a:endParaRPr lang="en-US"/>
          </a:p>
        </p:txBody>
      </p:sp>
    </p:spTree>
    <p:extLst>
      <p:ext uri="{BB962C8B-B14F-4D97-AF65-F5344CB8AC3E}">
        <p14:creationId xmlns:p14="http://schemas.microsoft.com/office/powerpoint/2010/main" val="30013895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550641-76C3-08BA-A365-8BD4B69A5D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36EDDB-F0B6-2593-5DF5-2FFB2B04D1E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77910CD-838A-63D3-9F9C-ED641A71C89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a:extLst>
              <a:ext uri="{FF2B5EF4-FFF2-40B4-BE49-F238E27FC236}">
                <a16:creationId xmlns:a16="http://schemas.microsoft.com/office/drawing/2014/main" id="{CC08BEC6-145D-6BC8-793B-15C151C679D0}"/>
              </a:ext>
            </a:extLst>
          </p:cNvPr>
          <p:cNvSpPr>
            <a:spLocks noGrp="1"/>
          </p:cNvSpPr>
          <p:nvPr>
            <p:ph type="sldNum" sz="quarter" idx="5"/>
          </p:nvPr>
        </p:nvSpPr>
        <p:spPr/>
        <p:txBody>
          <a:bodyPr/>
          <a:lstStyle/>
          <a:p>
            <a:fld id="{5A1C4F4F-5A6B-4D80-995B-29AA582F85C3}" type="slidenum">
              <a:rPr lang="en-US" smtClean="0"/>
              <a:t>9</a:t>
            </a:fld>
            <a:endParaRPr lang="en-US"/>
          </a:p>
        </p:txBody>
      </p:sp>
    </p:spTree>
    <p:extLst>
      <p:ext uri="{BB962C8B-B14F-4D97-AF65-F5344CB8AC3E}">
        <p14:creationId xmlns:p14="http://schemas.microsoft.com/office/powerpoint/2010/main" val="16386071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62DCA-494B-4843-88A4-6F1841A6344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6AFC6A1-64EF-4BEF-B69C-03B5B0F0C9A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516AB28-1609-4157-B6A5-C3CF7F834B5C}"/>
              </a:ext>
            </a:extLst>
          </p:cNvPr>
          <p:cNvSpPr>
            <a:spLocks noGrp="1"/>
          </p:cNvSpPr>
          <p:nvPr>
            <p:ph type="dt" sz="half" idx="10"/>
          </p:nvPr>
        </p:nvSpPr>
        <p:spPr/>
        <p:txBody>
          <a:bodyPr/>
          <a:lstStyle/>
          <a:p>
            <a:fld id="{83284890-85D2-4D7B-8EF5-15A9C1DB8F42}" type="datetimeFigureOut">
              <a:rPr lang="en-US" smtClean="0"/>
              <a:t>8/14/2026</a:t>
            </a:fld>
            <a:endParaRPr lang="en-US" dirty="0"/>
          </a:p>
        </p:txBody>
      </p:sp>
      <p:sp>
        <p:nvSpPr>
          <p:cNvPr id="5" name="Footer Placeholder 4">
            <a:extLst>
              <a:ext uri="{FF2B5EF4-FFF2-40B4-BE49-F238E27FC236}">
                <a16:creationId xmlns:a16="http://schemas.microsoft.com/office/drawing/2014/main" id="{62273D0A-6D71-488A-949F-1FDC8E58BF10}"/>
              </a:ext>
            </a:extLst>
          </p:cNvPr>
          <p:cNvSpPr>
            <a:spLocks noGrp="1"/>
          </p:cNvSpPr>
          <p:nvPr>
            <p:ph type="ftr" sz="quarter" idx="11"/>
          </p:nvPr>
        </p:nvSpPr>
        <p:spPr/>
        <p:txBody>
          <a:bodyPr/>
          <a:lstStyle/>
          <a:p>
            <a:pPr algn="l"/>
            <a:r>
              <a:rPr lang="en-US"/>
              <a:t>Click to add reference(s)</a:t>
            </a:r>
            <a:endParaRPr lang="en-US" dirty="0"/>
          </a:p>
        </p:txBody>
      </p:sp>
      <p:sp>
        <p:nvSpPr>
          <p:cNvPr id="6" name="Slide Number Placeholder 5">
            <a:extLst>
              <a:ext uri="{FF2B5EF4-FFF2-40B4-BE49-F238E27FC236}">
                <a16:creationId xmlns:a16="http://schemas.microsoft.com/office/drawing/2014/main" id="{FB5CA8AA-270B-4D7E-8402-D9FB0DFDC5A5}"/>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2193606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438B3-1680-4C05-8CC4-E895BEED060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2D96378-8D56-4963-918F-716A01BDFC9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C5B2B3-03CC-4D79-89DA-B5AED0FB7FB8}"/>
              </a:ext>
            </a:extLst>
          </p:cNvPr>
          <p:cNvSpPr>
            <a:spLocks noGrp="1"/>
          </p:cNvSpPr>
          <p:nvPr>
            <p:ph type="dt" sz="half" idx="10"/>
          </p:nvPr>
        </p:nvSpPr>
        <p:spPr/>
        <p:txBody>
          <a:bodyPr/>
          <a:lstStyle/>
          <a:p>
            <a:fld id="{87157CC2-0FC8-4686-B024-99790E0F5162}" type="datetimeFigureOut">
              <a:rPr lang="en-US" smtClean="0"/>
              <a:t>8/14/2026</a:t>
            </a:fld>
            <a:endParaRPr lang="en-US" dirty="0"/>
          </a:p>
        </p:txBody>
      </p:sp>
      <p:sp>
        <p:nvSpPr>
          <p:cNvPr id="5" name="Footer Placeholder 4">
            <a:extLst>
              <a:ext uri="{FF2B5EF4-FFF2-40B4-BE49-F238E27FC236}">
                <a16:creationId xmlns:a16="http://schemas.microsoft.com/office/drawing/2014/main" id="{34E19FD2-C25C-4BB2-8754-641D845DDF96}"/>
              </a:ext>
            </a:extLst>
          </p:cNvPr>
          <p:cNvSpPr>
            <a:spLocks noGrp="1"/>
          </p:cNvSpPr>
          <p:nvPr>
            <p:ph type="ftr" sz="quarter" idx="11"/>
          </p:nvPr>
        </p:nvSpPr>
        <p:spPr/>
        <p:txBody>
          <a:bodyPr/>
          <a:lstStyle/>
          <a:p>
            <a:pPr algn="l"/>
            <a:r>
              <a:rPr lang="en-US"/>
              <a:t>Click to add reference(s)</a:t>
            </a:r>
            <a:endParaRPr lang="en-US" dirty="0"/>
          </a:p>
        </p:txBody>
      </p:sp>
      <p:sp>
        <p:nvSpPr>
          <p:cNvPr id="6" name="Slide Number Placeholder 5">
            <a:extLst>
              <a:ext uri="{FF2B5EF4-FFF2-40B4-BE49-F238E27FC236}">
                <a16:creationId xmlns:a16="http://schemas.microsoft.com/office/drawing/2014/main" id="{6083E9F7-7A91-43E8-BE89-63E45B1ECFC5}"/>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3027467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4C3D66-5258-471A-A4E4-F8BDC30A8A7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304A3E5-09D0-45A8-963E-C375A6C8FBD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14EABD-A5DB-43C1-8F0F-07AC3FEBBECD}"/>
              </a:ext>
            </a:extLst>
          </p:cNvPr>
          <p:cNvSpPr>
            <a:spLocks noGrp="1"/>
          </p:cNvSpPr>
          <p:nvPr>
            <p:ph type="dt" sz="half" idx="10"/>
          </p:nvPr>
        </p:nvSpPr>
        <p:spPr/>
        <p:txBody>
          <a:bodyPr/>
          <a:lstStyle/>
          <a:p>
            <a:fld id="{F6764DA5-CD3D-4590-A511-FCD3BC7A793E}" type="datetimeFigureOut">
              <a:rPr lang="en-US" smtClean="0"/>
              <a:t>8/14/2026</a:t>
            </a:fld>
            <a:endParaRPr lang="en-US" dirty="0"/>
          </a:p>
        </p:txBody>
      </p:sp>
      <p:sp>
        <p:nvSpPr>
          <p:cNvPr id="5" name="Footer Placeholder 4">
            <a:extLst>
              <a:ext uri="{FF2B5EF4-FFF2-40B4-BE49-F238E27FC236}">
                <a16:creationId xmlns:a16="http://schemas.microsoft.com/office/drawing/2014/main" id="{D3EE2292-216E-4185-A986-67EF6FA193C3}"/>
              </a:ext>
            </a:extLst>
          </p:cNvPr>
          <p:cNvSpPr>
            <a:spLocks noGrp="1"/>
          </p:cNvSpPr>
          <p:nvPr>
            <p:ph type="ftr" sz="quarter" idx="11"/>
          </p:nvPr>
        </p:nvSpPr>
        <p:spPr/>
        <p:txBody>
          <a:bodyPr/>
          <a:lstStyle/>
          <a:p>
            <a:pPr algn="l"/>
            <a:r>
              <a:rPr lang="en-US"/>
              <a:t>Click to add reference(s)</a:t>
            </a:r>
            <a:endParaRPr lang="en-US" dirty="0"/>
          </a:p>
        </p:txBody>
      </p:sp>
      <p:sp>
        <p:nvSpPr>
          <p:cNvPr id="6" name="Slide Number Placeholder 5">
            <a:extLst>
              <a:ext uri="{FF2B5EF4-FFF2-40B4-BE49-F238E27FC236}">
                <a16:creationId xmlns:a16="http://schemas.microsoft.com/office/drawing/2014/main" id="{2D02FC95-D546-4DEC-B632-0CD58CE9A2ED}"/>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8829377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pPr algn="l"/>
            <a:r>
              <a:rPr lang="en-US"/>
              <a:t>Click to add reference(s)</a:t>
            </a:r>
            <a:endParaRPr lang="en-US" dirty="0"/>
          </a:p>
        </p:txBody>
      </p:sp>
    </p:spTree>
    <p:extLst>
      <p:ext uri="{BB962C8B-B14F-4D97-AF65-F5344CB8AC3E}">
        <p14:creationId xmlns:p14="http://schemas.microsoft.com/office/powerpoint/2010/main" val="7915078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ustom Layout">
    <p:bg>
      <p:bgPr>
        <a:solidFill>
          <a:srgbClr val="0F315A"/>
        </a:solidFill>
        <a:effectLst/>
      </p:bgPr>
    </p:bg>
    <p:spTree>
      <p:nvGrpSpPr>
        <p:cNvPr id="1" name=""/>
        <p:cNvGrpSpPr/>
        <p:nvPr/>
      </p:nvGrpSpPr>
      <p:grpSpPr>
        <a:xfrm>
          <a:off x="0" y="0"/>
          <a:ext cx="0" cy="0"/>
          <a:chOff x="0" y="0"/>
          <a:chExt cx="0" cy="0"/>
        </a:xfrm>
      </p:grpSpPr>
      <p:sp>
        <p:nvSpPr>
          <p:cNvPr id="2" name="Footer Placeholder 4"/>
          <p:cNvSpPr>
            <a:spLocks noGrp="1"/>
          </p:cNvSpPr>
          <p:nvPr>
            <p:ph type="ftr" sz="quarter" idx="11"/>
          </p:nvPr>
        </p:nvSpPr>
        <p:spPr>
          <a:xfrm>
            <a:off x="838200" y="6356350"/>
            <a:ext cx="10515600" cy="365125"/>
          </a:xfrm>
        </p:spPr>
        <p:txBody>
          <a:bodyPr/>
          <a:lstStyle>
            <a:lvl1pPr algn="l">
              <a:defRPr/>
            </a:lvl1pPr>
          </a:lstStyle>
          <a:p>
            <a:r>
              <a:rPr lang="en-US" dirty="0"/>
              <a:t>Click to add reference(s)</a:t>
            </a:r>
          </a:p>
        </p:txBody>
      </p:sp>
    </p:spTree>
    <p:extLst>
      <p:ext uri="{BB962C8B-B14F-4D97-AF65-F5344CB8AC3E}">
        <p14:creationId xmlns:p14="http://schemas.microsoft.com/office/powerpoint/2010/main" val="25212845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4338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F92E7-E0AB-487D-97F4-3E2F83AF795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966A00F-6B93-4590-AC16-E6A88A97736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C35487-6274-4BB8-9EA0-EB8A65B04BEB}"/>
              </a:ext>
            </a:extLst>
          </p:cNvPr>
          <p:cNvSpPr>
            <a:spLocks noGrp="1"/>
          </p:cNvSpPr>
          <p:nvPr>
            <p:ph type="dt" sz="half" idx="10"/>
          </p:nvPr>
        </p:nvSpPr>
        <p:spPr/>
        <p:txBody>
          <a:bodyPr/>
          <a:lstStyle/>
          <a:p>
            <a:fld id="{82F5661D-6934-4B32-B92C-470368BF1EC6}" type="datetimeFigureOut">
              <a:rPr lang="en-US" smtClean="0"/>
              <a:t>8/14/2026</a:t>
            </a:fld>
            <a:endParaRPr lang="en-US" dirty="0"/>
          </a:p>
        </p:txBody>
      </p:sp>
      <p:sp>
        <p:nvSpPr>
          <p:cNvPr id="5" name="Footer Placeholder 4">
            <a:extLst>
              <a:ext uri="{FF2B5EF4-FFF2-40B4-BE49-F238E27FC236}">
                <a16:creationId xmlns:a16="http://schemas.microsoft.com/office/drawing/2014/main" id="{63785C0A-92D0-42D5-B6AF-276D985D0394}"/>
              </a:ext>
            </a:extLst>
          </p:cNvPr>
          <p:cNvSpPr>
            <a:spLocks noGrp="1"/>
          </p:cNvSpPr>
          <p:nvPr>
            <p:ph type="ftr" sz="quarter" idx="11"/>
          </p:nvPr>
        </p:nvSpPr>
        <p:spPr/>
        <p:txBody>
          <a:bodyPr/>
          <a:lstStyle/>
          <a:p>
            <a:r>
              <a:rPr lang="en-US"/>
              <a:t>Click to add reference(s)</a:t>
            </a:r>
            <a:endParaRPr lang="en-US" dirty="0"/>
          </a:p>
        </p:txBody>
      </p:sp>
      <p:sp>
        <p:nvSpPr>
          <p:cNvPr id="6" name="Slide Number Placeholder 5">
            <a:extLst>
              <a:ext uri="{FF2B5EF4-FFF2-40B4-BE49-F238E27FC236}">
                <a16:creationId xmlns:a16="http://schemas.microsoft.com/office/drawing/2014/main" id="{59807826-0403-4F2B-B388-BE3FC7C7CDA1}"/>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389826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DBFAC-CC1C-4B67-BF96-80502E3AE4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7ABC17F-70E1-4D95-A248-873AAF8DED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57E7D28-9361-456E-BF7A-E3FE302BAF2E}"/>
              </a:ext>
            </a:extLst>
          </p:cNvPr>
          <p:cNvSpPr>
            <a:spLocks noGrp="1"/>
          </p:cNvSpPr>
          <p:nvPr>
            <p:ph type="dt" sz="half" idx="10"/>
          </p:nvPr>
        </p:nvSpPr>
        <p:spPr/>
        <p:txBody>
          <a:bodyPr/>
          <a:lstStyle/>
          <a:p>
            <a:fld id="{C6F822A4-8DA6-4447-9B1F-C5DB58435268}" type="datetimeFigureOut">
              <a:rPr lang="en-US" smtClean="0"/>
              <a:t>8/14/2026</a:t>
            </a:fld>
            <a:endParaRPr lang="en-US" dirty="0"/>
          </a:p>
        </p:txBody>
      </p:sp>
      <p:sp>
        <p:nvSpPr>
          <p:cNvPr id="5" name="Footer Placeholder 4">
            <a:extLst>
              <a:ext uri="{FF2B5EF4-FFF2-40B4-BE49-F238E27FC236}">
                <a16:creationId xmlns:a16="http://schemas.microsoft.com/office/drawing/2014/main" id="{B2A23F8A-484E-475B-A6A6-3121262BD166}"/>
              </a:ext>
            </a:extLst>
          </p:cNvPr>
          <p:cNvSpPr>
            <a:spLocks noGrp="1"/>
          </p:cNvSpPr>
          <p:nvPr>
            <p:ph type="ftr" sz="quarter" idx="11"/>
          </p:nvPr>
        </p:nvSpPr>
        <p:spPr/>
        <p:txBody>
          <a:bodyPr/>
          <a:lstStyle/>
          <a:p>
            <a:pPr algn="l"/>
            <a:r>
              <a:rPr lang="en-US"/>
              <a:t>Click to add reference(s)</a:t>
            </a:r>
            <a:endParaRPr lang="en-US" dirty="0"/>
          </a:p>
        </p:txBody>
      </p:sp>
      <p:sp>
        <p:nvSpPr>
          <p:cNvPr id="6" name="Slide Number Placeholder 5">
            <a:extLst>
              <a:ext uri="{FF2B5EF4-FFF2-40B4-BE49-F238E27FC236}">
                <a16:creationId xmlns:a16="http://schemas.microsoft.com/office/drawing/2014/main" id="{9A75A0A2-C033-47F6-AF47-AAD188285B17}"/>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7696872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07885-AC70-4CD8-BE7C-323AD79D9C5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A117AC9-50CA-481B-BF0B-3711C9847E3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FF72A54-CC47-4F05-B76D-8B52291885B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7FECECF-1C9E-46F2-A291-E32E1AF93199}"/>
              </a:ext>
            </a:extLst>
          </p:cNvPr>
          <p:cNvSpPr>
            <a:spLocks noGrp="1"/>
          </p:cNvSpPr>
          <p:nvPr>
            <p:ph type="dt" sz="half" idx="10"/>
          </p:nvPr>
        </p:nvSpPr>
        <p:spPr/>
        <p:txBody>
          <a:bodyPr/>
          <a:lstStyle/>
          <a:p>
            <a:fld id="{E548D31E-DCDA-41A7-9C67-C4B11B94D21D}" type="datetimeFigureOut">
              <a:rPr lang="en-US" smtClean="0"/>
              <a:t>8/14/2026</a:t>
            </a:fld>
            <a:endParaRPr lang="en-US" dirty="0"/>
          </a:p>
        </p:txBody>
      </p:sp>
      <p:sp>
        <p:nvSpPr>
          <p:cNvPr id="6" name="Footer Placeholder 5">
            <a:extLst>
              <a:ext uri="{FF2B5EF4-FFF2-40B4-BE49-F238E27FC236}">
                <a16:creationId xmlns:a16="http://schemas.microsoft.com/office/drawing/2014/main" id="{2050B02E-BB8D-4B85-9D79-8E59152B8D97}"/>
              </a:ext>
            </a:extLst>
          </p:cNvPr>
          <p:cNvSpPr>
            <a:spLocks noGrp="1"/>
          </p:cNvSpPr>
          <p:nvPr>
            <p:ph type="ftr" sz="quarter" idx="11"/>
          </p:nvPr>
        </p:nvSpPr>
        <p:spPr/>
        <p:txBody>
          <a:bodyPr/>
          <a:lstStyle/>
          <a:p>
            <a:r>
              <a:rPr lang="en-US"/>
              <a:t>Click to add reference(s)</a:t>
            </a:r>
            <a:endParaRPr lang="en-US" dirty="0"/>
          </a:p>
        </p:txBody>
      </p:sp>
      <p:sp>
        <p:nvSpPr>
          <p:cNvPr id="7" name="Slide Number Placeholder 6">
            <a:extLst>
              <a:ext uri="{FF2B5EF4-FFF2-40B4-BE49-F238E27FC236}">
                <a16:creationId xmlns:a16="http://schemas.microsoft.com/office/drawing/2014/main" id="{33367BC7-EC39-4BE2-8B8F-50A27FC798C2}"/>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350697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5FD09-7386-4291-9369-5BC88FE77F2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226FD6D-F8CE-49EF-9B23-A0F9D1BF85D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38CF869-F722-4F28-8B39-DF75D812A7C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7FF81EB-E2AE-4146-B8F9-E57B22B4F8C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5E92264-B567-4AC7-8641-6896FB0C715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26B8ED5-FB44-4999-B150-3DA59F232D5C}"/>
              </a:ext>
            </a:extLst>
          </p:cNvPr>
          <p:cNvSpPr>
            <a:spLocks noGrp="1"/>
          </p:cNvSpPr>
          <p:nvPr>
            <p:ph type="dt" sz="half" idx="10"/>
          </p:nvPr>
        </p:nvSpPr>
        <p:spPr/>
        <p:txBody>
          <a:bodyPr/>
          <a:lstStyle/>
          <a:p>
            <a:fld id="{9B3762C0-B258-48F1-ADE6-176B4174CCDD}" type="datetimeFigureOut">
              <a:rPr lang="en-US" smtClean="0"/>
              <a:t>8/14/2026</a:t>
            </a:fld>
            <a:endParaRPr lang="en-US" dirty="0"/>
          </a:p>
        </p:txBody>
      </p:sp>
      <p:sp>
        <p:nvSpPr>
          <p:cNvPr id="8" name="Footer Placeholder 7">
            <a:extLst>
              <a:ext uri="{FF2B5EF4-FFF2-40B4-BE49-F238E27FC236}">
                <a16:creationId xmlns:a16="http://schemas.microsoft.com/office/drawing/2014/main" id="{D2DF199A-20D9-4A3B-AB7D-8626A95D40F0}"/>
              </a:ext>
            </a:extLst>
          </p:cNvPr>
          <p:cNvSpPr>
            <a:spLocks noGrp="1"/>
          </p:cNvSpPr>
          <p:nvPr>
            <p:ph type="ftr" sz="quarter" idx="11"/>
          </p:nvPr>
        </p:nvSpPr>
        <p:spPr/>
        <p:txBody>
          <a:bodyPr/>
          <a:lstStyle/>
          <a:p>
            <a:r>
              <a:rPr lang="en-US"/>
              <a:t>Click to add reference(s)</a:t>
            </a:r>
            <a:endParaRPr lang="en-US" dirty="0"/>
          </a:p>
        </p:txBody>
      </p:sp>
      <p:sp>
        <p:nvSpPr>
          <p:cNvPr id="9" name="Slide Number Placeholder 8">
            <a:extLst>
              <a:ext uri="{FF2B5EF4-FFF2-40B4-BE49-F238E27FC236}">
                <a16:creationId xmlns:a16="http://schemas.microsoft.com/office/drawing/2014/main" id="{A7DD7A8D-3AC4-4ADE-8685-F9F093FB885C}"/>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6930525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E5762C-C9D4-47A5-9E80-D40BD882999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3EF8910-477F-4E9F-8223-A421E208AC5F}"/>
              </a:ext>
            </a:extLst>
          </p:cNvPr>
          <p:cNvSpPr>
            <a:spLocks noGrp="1"/>
          </p:cNvSpPr>
          <p:nvPr>
            <p:ph type="dt" sz="half" idx="10"/>
          </p:nvPr>
        </p:nvSpPr>
        <p:spPr/>
        <p:txBody>
          <a:bodyPr/>
          <a:lstStyle/>
          <a:p>
            <a:fld id="{677919A6-33EB-49BD-A62F-1FA56B9F9712}" type="datetimeFigureOut">
              <a:rPr lang="en-US" smtClean="0"/>
              <a:t>8/14/2026</a:t>
            </a:fld>
            <a:endParaRPr lang="en-US" dirty="0"/>
          </a:p>
        </p:txBody>
      </p:sp>
      <p:sp>
        <p:nvSpPr>
          <p:cNvPr id="4" name="Footer Placeholder 3">
            <a:extLst>
              <a:ext uri="{FF2B5EF4-FFF2-40B4-BE49-F238E27FC236}">
                <a16:creationId xmlns:a16="http://schemas.microsoft.com/office/drawing/2014/main" id="{F8316E5C-97F7-4AB2-B352-BC185279A7C8}"/>
              </a:ext>
            </a:extLst>
          </p:cNvPr>
          <p:cNvSpPr>
            <a:spLocks noGrp="1"/>
          </p:cNvSpPr>
          <p:nvPr>
            <p:ph type="ftr" sz="quarter" idx="11"/>
          </p:nvPr>
        </p:nvSpPr>
        <p:spPr/>
        <p:txBody>
          <a:bodyPr/>
          <a:lstStyle/>
          <a:p>
            <a:pPr algn="l"/>
            <a:r>
              <a:rPr lang="en-US"/>
              <a:t>Click to add reference(s)</a:t>
            </a:r>
            <a:endParaRPr lang="en-US" dirty="0"/>
          </a:p>
        </p:txBody>
      </p:sp>
      <p:sp>
        <p:nvSpPr>
          <p:cNvPr id="5" name="Slide Number Placeholder 4">
            <a:extLst>
              <a:ext uri="{FF2B5EF4-FFF2-40B4-BE49-F238E27FC236}">
                <a16:creationId xmlns:a16="http://schemas.microsoft.com/office/drawing/2014/main" id="{802C3FE0-483F-4FE8-8145-52CE71C6B55D}"/>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3585976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3706266-1B59-4F00-84B2-5C176FC7EC48}"/>
              </a:ext>
            </a:extLst>
          </p:cNvPr>
          <p:cNvSpPr>
            <a:spLocks noGrp="1"/>
          </p:cNvSpPr>
          <p:nvPr>
            <p:ph type="dt" sz="half" idx="10"/>
          </p:nvPr>
        </p:nvSpPr>
        <p:spPr/>
        <p:txBody>
          <a:bodyPr/>
          <a:lstStyle/>
          <a:p>
            <a:fld id="{CA4E7D1B-D673-4CF6-8672-009D42ABD2A0}" type="datetimeFigureOut">
              <a:rPr lang="en-US" smtClean="0"/>
              <a:t>8/14/2026</a:t>
            </a:fld>
            <a:endParaRPr lang="en-US" dirty="0"/>
          </a:p>
        </p:txBody>
      </p:sp>
      <p:sp>
        <p:nvSpPr>
          <p:cNvPr id="3" name="Footer Placeholder 2">
            <a:extLst>
              <a:ext uri="{FF2B5EF4-FFF2-40B4-BE49-F238E27FC236}">
                <a16:creationId xmlns:a16="http://schemas.microsoft.com/office/drawing/2014/main" id="{E383CBD8-94A1-46C0-9CD6-B7207BEA749F}"/>
              </a:ext>
            </a:extLst>
          </p:cNvPr>
          <p:cNvSpPr>
            <a:spLocks noGrp="1"/>
          </p:cNvSpPr>
          <p:nvPr>
            <p:ph type="ftr" sz="quarter" idx="11"/>
          </p:nvPr>
        </p:nvSpPr>
        <p:spPr/>
        <p:txBody>
          <a:bodyPr/>
          <a:lstStyle/>
          <a:p>
            <a:pPr algn="l"/>
            <a:r>
              <a:rPr lang="en-US"/>
              <a:t>Click to add reference(s)</a:t>
            </a:r>
            <a:endParaRPr lang="en-US" dirty="0"/>
          </a:p>
        </p:txBody>
      </p:sp>
      <p:sp>
        <p:nvSpPr>
          <p:cNvPr id="4" name="Slide Number Placeholder 3">
            <a:extLst>
              <a:ext uri="{FF2B5EF4-FFF2-40B4-BE49-F238E27FC236}">
                <a16:creationId xmlns:a16="http://schemas.microsoft.com/office/drawing/2014/main" id="{63B4D725-7000-41BF-BBAA-3867CDF1CC6B}"/>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102194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53EE2-AA7F-46B8-8F7D-CFDBBB4425E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566BAE1-CE7C-4A98-9A69-D7F2F3074D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7295F62-6FBA-48D9-80B5-0C4E223A76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8BB8661-C7B6-498F-9995-34F8025B9545}"/>
              </a:ext>
            </a:extLst>
          </p:cNvPr>
          <p:cNvSpPr>
            <a:spLocks noGrp="1"/>
          </p:cNvSpPr>
          <p:nvPr>
            <p:ph type="dt" sz="half" idx="10"/>
          </p:nvPr>
        </p:nvSpPr>
        <p:spPr/>
        <p:txBody>
          <a:bodyPr/>
          <a:lstStyle/>
          <a:p>
            <a:fld id="{DA16AA21-1863-4931-97CB-99D0A168701B}" type="datetimeFigureOut">
              <a:rPr lang="en-US" smtClean="0"/>
              <a:t>8/14/2026</a:t>
            </a:fld>
            <a:endParaRPr lang="en-US" dirty="0"/>
          </a:p>
        </p:txBody>
      </p:sp>
      <p:sp>
        <p:nvSpPr>
          <p:cNvPr id="6" name="Footer Placeholder 5">
            <a:extLst>
              <a:ext uri="{FF2B5EF4-FFF2-40B4-BE49-F238E27FC236}">
                <a16:creationId xmlns:a16="http://schemas.microsoft.com/office/drawing/2014/main" id="{0CCE11FD-26C7-4BEE-A271-A21C6A775B9D}"/>
              </a:ext>
            </a:extLst>
          </p:cNvPr>
          <p:cNvSpPr>
            <a:spLocks noGrp="1"/>
          </p:cNvSpPr>
          <p:nvPr>
            <p:ph type="ftr" sz="quarter" idx="11"/>
          </p:nvPr>
        </p:nvSpPr>
        <p:spPr/>
        <p:txBody>
          <a:bodyPr/>
          <a:lstStyle/>
          <a:p>
            <a:pPr algn="l"/>
            <a:r>
              <a:rPr lang="en-US"/>
              <a:t>Click to add reference(s)</a:t>
            </a:r>
            <a:endParaRPr lang="en-US" dirty="0"/>
          </a:p>
        </p:txBody>
      </p:sp>
      <p:sp>
        <p:nvSpPr>
          <p:cNvPr id="7" name="Slide Number Placeholder 6">
            <a:extLst>
              <a:ext uri="{FF2B5EF4-FFF2-40B4-BE49-F238E27FC236}">
                <a16:creationId xmlns:a16="http://schemas.microsoft.com/office/drawing/2014/main" id="{84B2009C-DC8F-4BFD-996E-F1516F359BB8}"/>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5893243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F491C-9550-40F9-B0A9-7318409A54A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8B89A0F-D1B8-47D1-958E-389F11854ED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E9D025E-F59F-47D0-B9D6-E6E8E24CFF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9AD214C-A86E-489E-940A-9FE058A1552C}"/>
              </a:ext>
            </a:extLst>
          </p:cNvPr>
          <p:cNvSpPr>
            <a:spLocks noGrp="1"/>
          </p:cNvSpPr>
          <p:nvPr>
            <p:ph type="dt" sz="half" idx="10"/>
          </p:nvPr>
        </p:nvSpPr>
        <p:spPr/>
        <p:txBody>
          <a:bodyPr/>
          <a:lstStyle/>
          <a:p>
            <a:fld id="{3772C379-9A7C-4C87-A116-CBE9F58B04C5}" type="datetimeFigureOut">
              <a:rPr lang="en-US" smtClean="0"/>
              <a:t>8/14/2026</a:t>
            </a:fld>
            <a:endParaRPr lang="en-US" dirty="0"/>
          </a:p>
        </p:txBody>
      </p:sp>
      <p:sp>
        <p:nvSpPr>
          <p:cNvPr id="6" name="Footer Placeholder 5">
            <a:extLst>
              <a:ext uri="{FF2B5EF4-FFF2-40B4-BE49-F238E27FC236}">
                <a16:creationId xmlns:a16="http://schemas.microsoft.com/office/drawing/2014/main" id="{321A7F4C-351E-4988-98D0-AE42FE1463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B9EF8D-6582-4D21-AA61-C78BB65EC24C}"/>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9104475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11A9A0-90FE-43C2-84D1-C71FE68D673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2AC6306-49B0-44D7-B626-1CB4B488901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C6F3B8-125D-4382-8ECC-06215C9DA6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64C608-40B1-4030-A28D-5B74BC98ADCE}" type="datetimeFigureOut">
              <a:rPr lang="en-US" smtClean="0"/>
              <a:t>8/14/2026</a:t>
            </a:fld>
            <a:endParaRPr lang="en-US" dirty="0"/>
          </a:p>
        </p:txBody>
      </p:sp>
      <p:sp>
        <p:nvSpPr>
          <p:cNvPr id="5" name="Footer Placeholder 4">
            <a:extLst>
              <a:ext uri="{FF2B5EF4-FFF2-40B4-BE49-F238E27FC236}">
                <a16:creationId xmlns:a16="http://schemas.microsoft.com/office/drawing/2014/main" id="{0D3A798C-4BCC-4954-9F71-3C2198BC30D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lgn="l"/>
            <a:r>
              <a:rPr lang="en-US"/>
              <a:t>Click to add reference(s)</a:t>
            </a:r>
            <a:endParaRPr lang="en-US" dirty="0"/>
          </a:p>
        </p:txBody>
      </p:sp>
      <p:sp>
        <p:nvSpPr>
          <p:cNvPr id="6" name="Slide Number Placeholder 5">
            <a:extLst>
              <a:ext uri="{FF2B5EF4-FFF2-40B4-BE49-F238E27FC236}">
                <a16:creationId xmlns:a16="http://schemas.microsoft.com/office/drawing/2014/main" id="{9B0E49EC-C902-4CC6-B228-D81CBD43BA1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921028890"/>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59" r:id="rId12"/>
    <p:sldLayoutId id="2147483660" r:id="rId13"/>
    <p:sldLayoutId id="2147483655"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hyperlink" Target="https://my.clevelandclinic.org/health/diseases/21966-myelopathy" TargetMode="External"/><Relationship Id="rId4" Type="http://schemas.openxmlformats.org/officeDocument/2006/relationships/hyperlink" Target="https://www.jacr.org/article/S1546-1440(26)00293-0/fulltext"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11.jpe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14.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hyperlink" Target="https://openspineconsortium.com/spine-mri/index.html" TargetMode="External"/><Relationship Id="rId2" Type="http://schemas.openxmlformats.org/officeDocument/2006/relationships/notesSlide" Target="../notesSlides/notesSlide25.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hyperlink" Target="https://my.clevelandclinic.org/health/diseases/21966-myelopathy" TargetMode="External"/><Relationship Id="rId4" Type="http://schemas.openxmlformats.org/officeDocument/2006/relationships/hyperlink" Target="https://www.jacr.org/article/S1546-1440(26)00293-0/fulltext"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hyperlink" Target="https://radiopaedia.org/cases/cervical-nerve-root-levels-illustration"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85330E8-EBD5-E3EF-A7E9-10B9D5517609}"/>
              </a:ext>
            </a:extLst>
          </p:cNvPr>
          <p:cNvSpPr/>
          <p:nvPr/>
        </p:nvSpPr>
        <p:spPr>
          <a:xfrm>
            <a:off x="5211" y="6350602"/>
            <a:ext cx="12192000" cy="516194"/>
          </a:xfrm>
          <a:prstGeom prst="rect">
            <a:avLst/>
          </a:prstGeom>
          <a:solidFill>
            <a:srgbClr val="0068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1">
            <a:extLst>
              <a:ext uri="{FF2B5EF4-FFF2-40B4-BE49-F238E27FC236}">
                <a16:creationId xmlns:a16="http://schemas.microsoft.com/office/drawing/2014/main" id="{CE57BBB1-44BA-98AF-6E65-3A14A5E713BA}"/>
              </a:ext>
            </a:extLst>
          </p:cNvPr>
          <p:cNvSpPr txBox="1">
            <a:spLocks/>
          </p:cNvSpPr>
          <p:nvPr/>
        </p:nvSpPr>
        <p:spPr>
          <a:xfrm>
            <a:off x="502902" y="2532044"/>
            <a:ext cx="11151215" cy="1156913"/>
          </a:xfrm>
          <a:prstGeom prst="rect">
            <a:avLst/>
          </a:prstGeom>
        </p:spPr>
        <p:txBody>
          <a:bodyPr anchor="ctr">
            <a:noAutofit/>
          </a:bodyPr>
          <a:lstStyle>
            <a:lvl1pPr algn="l" defTabSz="457200" rtl="0" eaLnBrk="1" latinLnBrk="0" hangingPunct="1">
              <a:lnSpc>
                <a:spcPct val="90000"/>
              </a:lnSpc>
              <a:spcBef>
                <a:spcPct val="0"/>
              </a:spcBef>
              <a:buNone/>
              <a:defRPr sz="4000" b="1" i="0" kern="100" spc="0" baseline="0">
                <a:solidFill>
                  <a:schemeClr val="tx1"/>
                </a:solidFill>
                <a:latin typeface="Arial"/>
                <a:ea typeface="+mj-ea"/>
                <a:cs typeface="Arial"/>
              </a:defRPr>
            </a:lvl1pPr>
          </a:lstStyle>
          <a:p>
            <a:pPr marL="0" marR="0" lvl="0" indent="0" algn="ctr" defTabSz="457200" rtl="0" eaLnBrk="1" fontAlgn="auto" latinLnBrk="0" hangingPunct="1">
              <a:lnSpc>
                <a:spcPct val="90000"/>
              </a:lnSpc>
              <a:spcBef>
                <a:spcPct val="0"/>
              </a:spcBef>
              <a:spcAft>
                <a:spcPts val="0"/>
              </a:spcAft>
              <a:buClrTx/>
              <a:buSzTx/>
              <a:buFontTx/>
              <a:buNone/>
              <a:tabLst/>
              <a:defRPr/>
            </a:pPr>
            <a:r>
              <a:rPr lang="en-US" sz="3000" dirty="0">
                <a:solidFill>
                  <a:sysClr val="windowText" lastClr="000000"/>
                </a:solidFill>
              </a:rPr>
              <a:t>When the Cord Is Compressed: </a:t>
            </a:r>
          </a:p>
          <a:p>
            <a:pPr marL="0" marR="0" lvl="0" indent="0" algn="ctr" defTabSz="457200" rtl="0" eaLnBrk="1" fontAlgn="auto" latinLnBrk="0" hangingPunct="1">
              <a:lnSpc>
                <a:spcPct val="90000"/>
              </a:lnSpc>
              <a:spcBef>
                <a:spcPct val="0"/>
              </a:spcBef>
              <a:spcAft>
                <a:spcPts val="0"/>
              </a:spcAft>
              <a:buClrTx/>
              <a:buSzTx/>
              <a:buFontTx/>
              <a:buNone/>
              <a:tabLst/>
              <a:defRPr/>
            </a:pPr>
            <a:r>
              <a:rPr lang="en-US" sz="3000" dirty="0">
                <a:solidFill>
                  <a:sysClr val="windowText" lastClr="000000"/>
                </a:solidFill>
              </a:rPr>
              <a:t>Neuroradiology Essentials for Surgical Decision-Making in </a:t>
            </a:r>
          </a:p>
          <a:p>
            <a:pPr marL="0" marR="0" lvl="0" indent="0" algn="ctr" defTabSz="457200" rtl="0" eaLnBrk="1" fontAlgn="auto" latinLnBrk="0" hangingPunct="1">
              <a:lnSpc>
                <a:spcPct val="90000"/>
              </a:lnSpc>
              <a:spcBef>
                <a:spcPct val="0"/>
              </a:spcBef>
              <a:spcAft>
                <a:spcPts val="0"/>
              </a:spcAft>
              <a:buClrTx/>
              <a:buSzTx/>
              <a:buFontTx/>
              <a:buNone/>
              <a:tabLst/>
              <a:defRPr/>
            </a:pPr>
            <a:r>
              <a:rPr lang="en-US" sz="3000" dirty="0">
                <a:solidFill>
                  <a:sysClr val="windowText" lastClr="000000"/>
                </a:solidFill>
              </a:rPr>
              <a:t>Degenerative Spine Disease</a:t>
            </a:r>
          </a:p>
        </p:txBody>
      </p:sp>
      <p:sp>
        <p:nvSpPr>
          <p:cNvPr id="21" name="Text Placeholder 13">
            <a:extLst>
              <a:ext uri="{FF2B5EF4-FFF2-40B4-BE49-F238E27FC236}">
                <a16:creationId xmlns:a16="http://schemas.microsoft.com/office/drawing/2014/main" id="{831267BA-4B49-4FCB-2648-94EC59DF976D}"/>
              </a:ext>
            </a:extLst>
          </p:cNvPr>
          <p:cNvSpPr txBox="1">
            <a:spLocks/>
          </p:cNvSpPr>
          <p:nvPr/>
        </p:nvSpPr>
        <p:spPr>
          <a:xfrm>
            <a:off x="530694" y="3965949"/>
            <a:ext cx="7734222" cy="1049085"/>
          </a:xfrm>
          <a:prstGeom prst="rect">
            <a:avLst/>
          </a:prstGeom>
        </p:spPr>
        <p:txBody>
          <a:bodyPr anchor="ctr">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500"/>
              </a:spcAft>
              <a:buClr>
                <a:sysClr val="windowText" lastClr="000000">
                  <a:lumMod val="50000"/>
                  <a:lumOff val="50000"/>
                </a:sysClr>
              </a:buClr>
              <a:buSzPct val="100000"/>
              <a:buFont typeface="Wingdings" charset="2"/>
              <a:buNone/>
              <a:tabLst/>
              <a:defRPr/>
            </a:pPr>
            <a:r>
              <a:rPr kumimoji="0" lang="en-US" sz="1800" b="0" i="0" u="none" strike="noStrike" kern="1200" cap="none" spc="0" normalizeH="0" baseline="0" noProof="0" dirty="0">
                <a:ln>
                  <a:noFill/>
                </a:ln>
                <a:solidFill>
                  <a:sysClr val="windowText" lastClr="000000"/>
                </a:solidFill>
                <a:effectLst/>
                <a:uLnTx/>
                <a:uFillTx/>
                <a:latin typeface="Arial"/>
                <a:ea typeface="+mn-ea"/>
                <a:cs typeface="Arial"/>
              </a:rPr>
              <a:t>MANS Lecture</a:t>
            </a:r>
          </a:p>
          <a:p>
            <a:pPr marL="0" marR="0" lvl="0" indent="0" algn="l" defTabSz="457200" rtl="0" eaLnBrk="1" fontAlgn="auto" latinLnBrk="0" hangingPunct="1">
              <a:lnSpc>
                <a:spcPct val="100000"/>
              </a:lnSpc>
              <a:spcBef>
                <a:spcPts val="0"/>
              </a:spcBef>
              <a:spcAft>
                <a:spcPts val="500"/>
              </a:spcAft>
              <a:buClr>
                <a:sysClr val="windowText" lastClr="000000">
                  <a:lumMod val="50000"/>
                  <a:lumOff val="50000"/>
                </a:sysClr>
              </a:buClr>
              <a:buSzPct val="100000"/>
              <a:buFont typeface="Wingdings" charset="2"/>
              <a:buNone/>
              <a:tabLst/>
              <a:defRPr/>
            </a:pPr>
            <a:r>
              <a:rPr kumimoji="0" lang="en-US" sz="1800" b="0" i="0" u="none" strike="noStrike" kern="1200" cap="none" spc="0" normalizeH="0" baseline="0" noProof="0" dirty="0">
                <a:ln>
                  <a:noFill/>
                </a:ln>
                <a:solidFill>
                  <a:sysClr val="windowText" lastClr="000000"/>
                </a:solidFill>
                <a:effectLst/>
                <a:uLnTx/>
                <a:uFillTx/>
                <a:latin typeface="Arial"/>
                <a:ea typeface="+mn-ea"/>
                <a:cs typeface="Arial"/>
              </a:rPr>
              <a:t>Gregory Schwing, MD, PhD, PGY-1</a:t>
            </a:r>
          </a:p>
          <a:p>
            <a:pPr marL="0" marR="0" lvl="0" indent="0" algn="l" defTabSz="457200" rtl="0" eaLnBrk="1" fontAlgn="auto" latinLnBrk="0" hangingPunct="1">
              <a:lnSpc>
                <a:spcPct val="100000"/>
              </a:lnSpc>
              <a:spcBef>
                <a:spcPts val="0"/>
              </a:spcBef>
              <a:spcAft>
                <a:spcPts val="500"/>
              </a:spcAft>
              <a:buClr>
                <a:sysClr val="windowText" lastClr="000000">
                  <a:lumMod val="50000"/>
                  <a:lumOff val="50000"/>
                </a:sysClr>
              </a:buClr>
              <a:buSzPct val="100000"/>
              <a:buFont typeface="Wingdings" charset="2"/>
              <a:buNone/>
              <a:tabLst/>
              <a:defRPr/>
            </a:pPr>
            <a:r>
              <a:rPr kumimoji="0" lang="en-US" sz="1800" b="0" i="0" u="none" strike="noStrike" kern="1200" cap="none" spc="0" normalizeH="0" baseline="0" noProof="0" dirty="0">
                <a:ln>
                  <a:noFill/>
                </a:ln>
                <a:solidFill>
                  <a:sysClr val="windowText" lastClr="000000"/>
                </a:solidFill>
                <a:effectLst/>
                <a:uLnTx/>
                <a:uFillTx/>
                <a:latin typeface="Arial"/>
                <a:ea typeface="+mn-ea"/>
                <a:cs typeface="Arial"/>
              </a:rPr>
              <a:t>Presented on </a:t>
            </a:r>
            <a:r>
              <a:rPr lang="en-US" dirty="0">
                <a:solidFill>
                  <a:sysClr val="windowText" lastClr="000000"/>
                </a:solidFill>
              </a:rPr>
              <a:t>15AUG</a:t>
            </a:r>
            <a:r>
              <a:rPr kumimoji="0" lang="en-US" sz="1800" b="0" i="0" u="none" strike="noStrike" kern="1200" cap="none" spc="0" normalizeH="0" baseline="0" noProof="0" dirty="0">
                <a:ln>
                  <a:noFill/>
                </a:ln>
                <a:solidFill>
                  <a:sysClr val="windowText" lastClr="000000"/>
                </a:solidFill>
                <a:effectLst/>
                <a:uLnTx/>
                <a:uFillTx/>
                <a:latin typeface="Arial"/>
                <a:ea typeface="+mn-ea"/>
                <a:cs typeface="Arial"/>
              </a:rPr>
              <a:t>2026</a:t>
            </a:r>
          </a:p>
        </p:txBody>
      </p:sp>
      <p:sp>
        <p:nvSpPr>
          <p:cNvPr id="22" name="Text Placeholder 12">
            <a:extLst>
              <a:ext uri="{FF2B5EF4-FFF2-40B4-BE49-F238E27FC236}">
                <a16:creationId xmlns:a16="http://schemas.microsoft.com/office/drawing/2014/main" id="{57BC3B59-ED30-4972-72A3-9A9E36EA5F87}"/>
              </a:ext>
            </a:extLst>
          </p:cNvPr>
          <p:cNvSpPr txBox="1">
            <a:spLocks/>
          </p:cNvSpPr>
          <p:nvPr/>
        </p:nvSpPr>
        <p:spPr>
          <a:xfrm>
            <a:off x="6096000" y="278282"/>
            <a:ext cx="5842227" cy="252412"/>
          </a:xfrm>
          <a:prstGeom prst="rect">
            <a:avLst/>
          </a:prstGeom>
        </p:spPr>
        <p:txBody>
          <a:bodyPr anchor="ctr">
            <a:noAutofit/>
          </a:bodyPr>
          <a:lstStyle>
            <a:lvl1pPr marL="0" indent="0" algn="r"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4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1800"/>
              </a:spcAft>
              <a:buClr>
                <a:sysClr val="windowText" lastClr="000000">
                  <a:lumMod val="50000"/>
                  <a:lumOff val="50000"/>
                </a:sysClr>
              </a:buClr>
              <a:buSzPct val="100000"/>
              <a:buFont typeface="Wingdings" charset="2"/>
              <a:buNone/>
              <a:tabLst/>
              <a:defRPr/>
            </a:pPr>
            <a:r>
              <a:rPr kumimoji="0" lang="en-US" sz="1600" b="0" i="0" u="none" strike="noStrike" kern="1200" cap="none" spc="0" normalizeH="0" baseline="0" noProof="0" dirty="0">
                <a:ln>
                  <a:noFill/>
                </a:ln>
                <a:solidFill>
                  <a:sysClr val="windowText" lastClr="000000"/>
                </a:solidFill>
                <a:effectLst/>
                <a:uLnTx/>
                <a:uFillTx/>
                <a:latin typeface="Arial"/>
                <a:ea typeface="+mn-ea"/>
                <a:cs typeface="Arial"/>
              </a:rPr>
              <a:t>Detroit Medical Center/Wayne State University</a:t>
            </a:r>
          </a:p>
        </p:txBody>
      </p:sp>
      <p:sp>
        <p:nvSpPr>
          <p:cNvPr id="23" name="Rectangle 22">
            <a:extLst>
              <a:ext uri="{FF2B5EF4-FFF2-40B4-BE49-F238E27FC236}">
                <a16:creationId xmlns:a16="http://schemas.microsoft.com/office/drawing/2014/main" id="{C54B485E-510E-22C3-11CF-149ACC4F3158}"/>
              </a:ext>
            </a:extLst>
          </p:cNvPr>
          <p:cNvSpPr/>
          <p:nvPr/>
        </p:nvSpPr>
        <p:spPr>
          <a:xfrm>
            <a:off x="530694" y="-41047"/>
            <a:ext cx="635230" cy="917347"/>
          </a:xfrm>
          <a:prstGeom prst="rect">
            <a:avLst/>
          </a:prstGeom>
          <a:solidFill>
            <a:srgbClr val="0F5E5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24D8B313-60B3-8020-8604-0F37932F1357}"/>
              </a:ext>
            </a:extLst>
          </p:cNvPr>
          <p:cNvSpPr txBox="1"/>
          <p:nvPr/>
        </p:nvSpPr>
        <p:spPr>
          <a:xfrm>
            <a:off x="5510743" y="6476459"/>
            <a:ext cx="1170513" cy="246888"/>
          </a:xfrm>
          <a:prstGeom prst="rect">
            <a:avLst/>
          </a:prstGeom>
          <a:noFill/>
        </p:spPr>
        <p:txBody>
          <a:bodyPr wrap="none" rtlCol="0">
            <a:spAutoFit/>
          </a:bodyPr>
          <a:lstStyle/>
          <a:p>
            <a:r>
              <a:rPr lang="en-US" sz="1000" dirty="0">
                <a:solidFill>
                  <a:schemeClr val="bg2"/>
                </a:solidFill>
                <a:latin typeface="Arial" panose="020B0604020202020204" pitchFamily="34" charset="0"/>
                <a:cs typeface="Arial" panose="020B0604020202020204" pitchFamily="34" charset="0"/>
              </a:rPr>
              <a:t>Internal Use Only</a:t>
            </a:r>
          </a:p>
        </p:txBody>
      </p:sp>
      <p:cxnSp>
        <p:nvCxnSpPr>
          <p:cNvPr id="4" name="Straight Connector 3">
            <a:extLst>
              <a:ext uri="{FF2B5EF4-FFF2-40B4-BE49-F238E27FC236}">
                <a16:creationId xmlns:a16="http://schemas.microsoft.com/office/drawing/2014/main" id="{84BF3321-14AD-5805-94C8-25DA20493824}"/>
              </a:ext>
            </a:extLst>
          </p:cNvPr>
          <p:cNvCxnSpPr>
            <a:cxnSpLocks/>
          </p:cNvCxnSpPr>
          <p:nvPr/>
        </p:nvCxnSpPr>
        <p:spPr>
          <a:xfrm>
            <a:off x="2877671" y="3832412"/>
            <a:ext cx="6427694" cy="0"/>
          </a:xfrm>
          <a:prstGeom prst="line">
            <a:avLst/>
          </a:prstGeom>
          <a:ln w="19050">
            <a:solidFill>
              <a:srgbClr val="0368A6"/>
            </a:solidFill>
          </a:ln>
        </p:spPr>
        <p:style>
          <a:lnRef idx="1">
            <a:schemeClr val="accent1"/>
          </a:lnRef>
          <a:fillRef idx="0">
            <a:schemeClr val="accent1"/>
          </a:fillRef>
          <a:effectRef idx="0">
            <a:schemeClr val="accent1"/>
          </a:effectRef>
          <a:fontRef idx="minor">
            <a:schemeClr val="tx1"/>
          </a:fontRef>
        </p:style>
      </p:cxnSp>
      <p:pic>
        <p:nvPicPr>
          <p:cNvPr id="1026" name="Picture 2">
            <a:extLst>
              <a:ext uri="{FF2B5EF4-FFF2-40B4-BE49-F238E27FC236}">
                <a16:creationId xmlns:a16="http://schemas.microsoft.com/office/drawing/2014/main" id="{16BA32AA-53AA-8ABA-8E56-8DA18720DB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7790" y="5647997"/>
            <a:ext cx="1092809" cy="53544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ome - Wayne State University: School of Medicine">
            <a:extLst>
              <a:ext uri="{FF2B5EF4-FFF2-40B4-BE49-F238E27FC236}">
                <a16:creationId xmlns:a16="http://schemas.microsoft.com/office/drawing/2014/main" id="{D766B862-DB9F-39EF-F06F-2C15C3EDBA2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5271"/>
          <a:stretch/>
        </p:blipFill>
        <p:spPr bwMode="auto">
          <a:xfrm>
            <a:off x="8454770" y="5455564"/>
            <a:ext cx="1507716" cy="747062"/>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a:extLst>
              <a:ext uri="{FF2B5EF4-FFF2-40B4-BE49-F238E27FC236}">
                <a16:creationId xmlns:a16="http://schemas.microsoft.com/office/drawing/2014/main" id="{E73562F5-032C-EB92-2F5E-843286394E34}"/>
              </a:ext>
            </a:extLst>
          </p:cNvPr>
          <p:cNvCxnSpPr>
            <a:cxnSpLocks/>
          </p:cNvCxnSpPr>
          <p:nvPr/>
        </p:nvCxnSpPr>
        <p:spPr>
          <a:xfrm flipV="1">
            <a:off x="7658100" y="6055502"/>
            <a:ext cx="804247" cy="842503"/>
          </a:xfrm>
          <a:prstGeom prst="line">
            <a:avLst/>
          </a:prstGeom>
          <a:ln w="19050">
            <a:solidFill>
              <a:srgbClr val="0D5946"/>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1654831-EC24-D390-6562-0FA10D631A7D}"/>
              </a:ext>
            </a:extLst>
          </p:cNvPr>
          <p:cNvCxnSpPr>
            <a:cxnSpLocks/>
          </p:cNvCxnSpPr>
          <p:nvPr/>
        </p:nvCxnSpPr>
        <p:spPr>
          <a:xfrm>
            <a:off x="9957596" y="6055502"/>
            <a:ext cx="2234404" cy="0"/>
          </a:xfrm>
          <a:prstGeom prst="line">
            <a:avLst/>
          </a:prstGeom>
          <a:ln w="19050">
            <a:solidFill>
              <a:srgbClr val="0D5946"/>
            </a:solidFill>
          </a:ln>
        </p:spPr>
        <p:style>
          <a:lnRef idx="1">
            <a:schemeClr val="accent1"/>
          </a:lnRef>
          <a:fillRef idx="0">
            <a:schemeClr val="accent1"/>
          </a:fillRef>
          <a:effectRef idx="0">
            <a:schemeClr val="accent1"/>
          </a:effectRef>
          <a:fontRef idx="minor">
            <a:schemeClr val="tx1"/>
          </a:fontRef>
        </p:style>
      </p:cxnSp>
      <p:sp>
        <p:nvSpPr>
          <p:cNvPr id="12" name="Right Triangle 11">
            <a:extLst>
              <a:ext uri="{FF2B5EF4-FFF2-40B4-BE49-F238E27FC236}">
                <a16:creationId xmlns:a16="http://schemas.microsoft.com/office/drawing/2014/main" id="{8165F6EB-C626-54BA-C18C-6E72FD3E959E}"/>
              </a:ext>
            </a:extLst>
          </p:cNvPr>
          <p:cNvSpPr/>
          <p:nvPr/>
        </p:nvSpPr>
        <p:spPr>
          <a:xfrm rot="16200000">
            <a:off x="7768462" y="6362468"/>
            <a:ext cx="516194" cy="489797"/>
          </a:xfrm>
          <a:prstGeom prst="rtTriangle">
            <a:avLst/>
          </a:prstGeom>
          <a:solidFill>
            <a:srgbClr val="0D59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2FC642B-8A98-DD4E-39DC-8A6DBB57D2F8}"/>
              </a:ext>
            </a:extLst>
          </p:cNvPr>
          <p:cNvSpPr/>
          <p:nvPr/>
        </p:nvSpPr>
        <p:spPr>
          <a:xfrm>
            <a:off x="8271455" y="6346894"/>
            <a:ext cx="3920545" cy="518570"/>
          </a:xfrm>
          <a:prstGeom prst="rect">
            <a:avLst/>
          </a:prstGeom>
          <a:solidFill>
            <a:srgbClr val="0D59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0" name="Picture 6">
            <a:extLst>
              <a:ext uri="{FF2B5EF4-FFF2-40B4-BE49-F238E27FC236}">
                <a16:creationId xmlns:a16="http://schemas.microsoft.com/office/drawing/2014/main" id="{28982041-4308-4F17-3AE4-9D4E8E97E4C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3804" y="352393"/>
            <a:ext cx="434409" cy="397090"/>
          </a:xfrm>
          <a:prstGeom prst="rect">
            <a:avLst/>
          </a:prstGeom>
          <a:noFill/>
          <a:extLst>
            <a:ext uri="{909E8E84-426E-40DD-AFC4-6F175D3DCCD1}">
              <a14:hiddenFill xmlns:a14="http://schemas.microsoft.com/office/drawing/2010/main">
                <a:solidFill>
                  <a:srgbClr val="FFFFFF"/>
                </a:solidFill>
              </a14:hiddenFill>
            </a:ext>
          </a:extLst>
        </p:spPr>
      </p:pic>
      <p:sp>
        <p:nvSpPr>
          <p:cNvPr id="14" name="Parallelogram 13">
            <a:extLst>
              <a:ext uri="{FF2B5EF4-FFF2-40B4-BE49-F238E27FC236}">
                <a16:creationId xmlns:a16="http://schemas.microsoft.com/office/drawing/2014/main" id="{8EB89D12-F0B2-FB53-36D2-EFD489FEA3CB}"/>
              </a:ext>
            </a:extLst>
          </p:cNvPr>
          <p:cNvSpPr/>
          <p:nvPr/>
        </p:nvSpPr>
        <p:spPr>
          <a:xfrm>
            <a:off x="7785710" y="6349269"/>
            <a:ext cx="522680" cy="516195"/>
          </a:xfrm>
          <a:prstGeom prst="parallelogram">
            <a:avLst>
              <a:gd name="adj" fmla="val 94827"/>
            </a:avLst>
          </a:prstGeom>
          <a:solidFill>
            <a:srgbClr val="FED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18A8CDE3-EE10-106D-A267-A1418C473B5A}"/>
              </a:ext>
            </a:extLst>
          </p:cNvPr>
          <p:cNvCxnSpPr>
            <a:cxnSpLocks/>
          </p:cNvCxnSpPr>
          <p:nvPr/>
        </p:nvCxnSpPr>
        <p:spPr>
          <a:xfrm>
            <a:off x="8274856" y="6357952"/>
            <a:ext cx="409581" cy="0"/>
          </a:xfrm>
          <a:prstGeom prst="line">
            <a:avLst/>
          </a:prstGeom>
          <a:ln w="28575">
            <a:solidFill>
              <a:srgbClr val="FED07C"/>
            </a:solidFill>
          </a:ln>
        </p:spPr>
        <p:style>
          <a:lnRef idx="1">
            <a:schemeClr val="accent1"/>
          </a:lnRef>
          <a:fillRef idx="0">
            <a:schemeClr val="accent1"/>
          </a:fillRef>
          <a:effectRef idx="0">
            <a:schemeClr val="accent1"/>
          </a:effectRef>
          <a:fontRef idx="minor">
            <a:schemeClr val="tx1"/>
          </a:fontRef>
        </p:style>
      </p:cxnSp>
      <p:sp>
        <p:nvSpPr>
          <p:cNvPr id="30" name="Parallelogram 29">
            <a:extLst>
              <a:ext uri="{FF2B5EF4-FFF2-40B4-BE49-F238E27FC236}">
                <a16:creationId xmlns:a16="http://schemas.microsoft.com/office/drawing/2014/main" id="{B35AF966-733A-072C-4499-16A2F93909DB}"/>
              </a:ext>
            </a:extLst>
          </p:cNvPr>
          <p:cNvSpPr/>
          <p:nvPr/>
        </p:nvSpPr>
        <p:spPr>
          <a:xfrm>
            <a:off x="8046757" y="6343569"/>
            <a:ext cx="522680" cy="516195"/>
          </a:xfrm>
          <a:prstGeom prst="parallelogram">
            <a:avLst>
              <a:gd name="adj" fmla="val 94827"/>
            </a:avLst>
          </a:prstGeom>
          <a:solidFill>
            <a:srgbClr val="0D59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arallelogram 30">
            <a:extLst>
              <a:ext uri="{FF2B5EF4-FFF2-40B4-BE49-F238E27FC236}">
                <a16:creationId xmlns:a16="http://schemas.microsoft.com/office/drawing/2014/main" id="{7C06F1E4-30FF-F38D-0417-1F70EE71B466}"/>
              </a:ext>
            </a:extLst>
          </p:cNvPr>
          <p:cNvSpPr/>
          <p:nvPr/>
        </p:nvSpPr>
        <p:spPr>
          <a:xfrm>
            <a:off x="8126586" y="6345343"/>
            <a:ext cx="522680" cy="516195"/>
          </a:xfrm>
          <a:prstGeom prst="parallelogram">
            <a:avLst>
              <a:gd name="adj" fmla="val 94827"/>
            </a:avLst>
          </a:prstGeom>
          <a:solidFill>
            <a:srgbClr val="0D59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Parallelogram 32">
            <a:extLst>
              <a:ext uri="{FF2B5EF4-FFF2-40B4-BE49-F238E27FC236}">
                <a16:creationId xmlns:a16="http://schemas.microsoft.com/office/drawing/2014/main" id="{3A46F8B2-72CE-6AAC-6D61-E072ECEDED25}"/>
              </a:ext>
            </a:extLst>
          </p:cNvPr>
          <p:cNvSpPr/>
          <p:nvPr/>
        </p:nvSpPr>
        <p:spPr>
          <a:xfrm>
            <a:off x="8190600" y="6346894"/>
            <a:ext cx="522680" cy="516195"/>
          </a:xfrm>
          <a:prstGeom prst="parallelogram">
            <a:avLst>
              <a:gd name="adj" fmla="val 94827"/>
            </a:avLst>
          </a:prstGeom>
          <a:solidFill>
            <a:srgbClr val="0D59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Parallelogram 24">
            <a:extLst>
              <a:ext uri="{FF2B5EF4-FFF2-40B4-BE49-F238E27FC236}">
                <a16:creationId xmlns:a16="http://schemas.microsoft.com/office/drawing/2014/main" id="{CE36FEDF-B37F-18E5-F2E3-CD3E91088C74}"/>
              </a:ext>
            </a:extLst>
          </p:cNvPr>
          <p:cNvSpPr/>
          <p:nvPr/>
        </p:nvSpPr>
        <p:spPr>
          <a:xfrm>
            <a:off x="7952465" y="6346579"/>
            <a:ext cx="522680" cy="516195"/>
          </a:xfrm>
          <a:prstGeom prst="parallelogram">
            <a:avLst>
              <a:gd name="adj" fmla="val 94827"/>
            </a:avLst>
          </a:prstGeom>
          <a:solidFill>
            <a:srgbClr val="0D59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815811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0C893-D4D8-E189-69CC-2EC15E7BBEC4}"/>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E3405B6D-E4EF-6240-51F0-006123075BBB}"/>
              </a:ext>
            </a:extLst>
          </p:cNvPr>
          <p:cNvSpPr/>
          <p:nvPr/>
        </p:nvSpPr>
        <p:spPr>
          <a:xfrm>
            <a:off x="0" y="6341806"/>
            <a:ext cx="12192000" cy="516194"/>
          </a:xfrm>
          <a:prstGeom prst="rect">
            <a:avLst/>
          </a:prstGeom>
          <a:solidFill>
            <a:srgbClr val="0959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12">
            <a:extLst>
              <a:ext uri="{FF2B5EF4-FFF2-40B4-BE49-F238E27FC236}">
                <a16:creationId xmlns:a16="http://schemas.microsoft.com/office/drawing/2014/main" id="{15659D12-73EA-E240-908C-93CE0F73D77E}"/>
              </a:ext>
            </a:extLst>
          </p:cNvPr>
          <p:cNvSpPr txBox="1">
            <a:spLocks/>
          </p:cNvSpPr>
          <p:nvPr/>
        </p:nvSpPr>
        <p:spPr>
          <a:xfrm>
            <a:off x="6096000" y="278282"/>
            <a:ext cx="5842227" cy="252412"/>
          </a:xfrm>
          <a:prstGeom prst="rect">
            <a:avLst/>
          </a:prstGeom>
        </p:spPr>
        <p:txBody>
          <a:bodyPr anchor="ctr">
            <a:noAutofit/>
          </a:bodyPr>
          <a:lstStyle>
            <a:lvl1pPr marL="0" indent="0" algn="r"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4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1800"/>
              </a:spcAft>
              <a:buClr>
                <a:sysClr val="windowText" lastClr="000000">
                  <a:lumMod val="50000"/>
                  <a:lumOff val="50000"/>
                </a:sysClr>
              </a:buClr>
              <a:buSzPct val="100000"/>
              <a:buFont typeface="Wingdings" charset="2"/>
              <a:buNone/>
              <a:tabLst/>
              <a:defRPr/>
            </a:pPr>
            <a:r>
              <a:rPr kumimoji="0" lang="en-US" sz="1600" b="0" i="0" u="none" strike="noStrike" kern="1200" cap="none" spc="0" normalizeH="0" baseline="0" noProof="0" dirty="0">
                <a:ln>
                  <a:noFill/>
                </a:ln>
                <a:solidFill>
                  <a:sysClr val="windowText" lastClr="000000"/>
                </a:solidFill>
                <a:effectLst/>
                <a:uLnTx/>
                <a:uFillTx/>
                <a:latin typeface="Arial"/>
                <a:ea typeface="+mn-ea"/>
                <a:cs typeface="Arial"/>
              </a:rPr>
              <a:t>Background</a:t>
            </a:r>
          </a:p>
        </p:txBody>
      </p:sp>
      <p:sp>
        <p:nvSpPr>
          <p:cNvPr id="23" name="Rectangle 22">
            <a:extLst>
              <a:ext uri="{FF2B5EF4-FFF2-40B4-BE49-F238E27FC236}">
                <a16:creationId xmlns:a16="http://schemas.microsoft.com/office/drawing/2014/main" id="{36B0416E-46C2-FAE1-A331-71C21E8DAF89}"/>
              </a:ext>
            </a:extLst>
          </p:cNvPr>
          <p:cNvSpPr/>
          <p:nvPr/>
        </p:nvSpPr>
        <p:spPr>
          <a:xfrm>
            <a:off x="163563" y="591781"/>
            <a:ext cx="45719" cy="516194"/>
          </a:xfrm>
          <a:prstGeom prst="rect">
            <a:avLst/>
          </a:prstGeom>
          <a:solidFill>
            <a:srgbClr val="0959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BAE8938-173A-B4BA-48BC-CCB2D5047035}"/>
              </a:ext>
            </a:extLst>
          </p:cNvPr>
          <p:cNvSpPr txBox="1"/>
          <p:nvPr/>
        </p:nvSpPr>
        <p:spPr>
          <a:xfrm>
            <a:off x="5510743" y="6476459"/>
            <a:ext cx="1170513" cy="246888"/>
          </a:xfrm>
          <a:prstGeom prst="rect">
            <a:avLst/>
          </a:prstGeom>
          <a:noFill/>
        </p:spPr>
        <p:txBody>
          <a:bodyPr wrap="none" rtlCol="0">
            <a:spAutoFit/>
          </a:bodyPr>
          <a:lstStyle/>
          <a:p>
            <a:r>
              <a:rPr lang="en-US" sz="1000" dirty="0">
                <a:solidFill>
                  <a:schemeClr val="bg2"/>
                </a:solidFill>
                <a:latin typeface="Arial" panose="020B0604020202020204" pitchFamily="34" charset="0"/>
                <a:cs typeface="Arial" panose="020B0604020202020204" pitchFamily="34" charset="0"/>
              </a:rPr>
              <a:t>Internal Use Only</a:t>
            </a:r>
          </a:p>
        </p:txBody>
      </p:sp>
      <p:grpSp>
        <p:nvGrpSpPr>
          <p:cNvPr id="2" name="Group 1">
            <a:extLst>
              <a:ext uri="{FF2B5EF4-FFF2-40B4-BE49-F238E27FC236}">
                <a16:creationId xmlns:a16="http://schemas.microsoft.com/office/drawing/2014/main" id="{A78E6464-B36E-2FA0-5FBC-802CDDCF5248}"/>
              </a:ext>
            </a:extLst>
          </p:cNvPr>
          <p:cNvGrpSpPr/>
          <p:nvPr/>
        </p:nvGrpSpPr>
        <p:grpSpPr>
          <a:xfrm>
            <a:off x="590329" y="5739310"/>
            <a:ext cx="585149" cy="1118690"/>
            <a:chOff x="590329" y="5739310"/>
            <a:chExt cx="585149" cy="1118690"/>
          </a:xfrm>
          <a:effectLst>
            <a:outerShdw blurRad="50800" dist="38100" dir="2700000" algn="tl" rotWithShape="0">
              <a:prstClr val="black">
                <a:alpha val="40000"/>
              </a:prstClr>
            </a:outerShdw>
          </a:effectLst>
        </p:grpSpPr>
        <p:sp>
          <p:nvSpPr>
            <p:cNvPr id="8" name="Rectangle 7">
              <a:extLst>
                <a:ext uri="{FF2B5EF4-FFF2-40B4-BE49-F238E27FC236}">
                  <a16:creationId xmlns:a16="http://schemas.microsoft.com/office/drawing/2014/main" id="{AA843CE5-7294-818A-BAF9-171B31491D2E}"/>
                </a:ext>
              </a:extLst>
            </p:cNvPr>
            <p:cNvSpPr/>
            <p:nvPr/>
          </p:nvSpPr>
          <p:spPr>
            <a:xfrm>
              <a:off x="590329" y="5739310"/>
              <a:ext cx="585149" cy="1118690"/>
            </a:xfrm>
            <a:prstGeom prst="rect">
              <a:avLst/>
            </a:prstGeom>
            <a:solidFill>
              <a:srgbClr val="0F5E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6">
              <a:extLst>
                <a:ext uri="{FF2B5EF4-FFF2-40B4-BE49-F238E27FC236}">
                  <a16:creationId xmlns:a16="http://schemas.microsoft.com/office/drawing/2014/main" id="{471BAED9-6F26-1624-1103-748BF6ADB7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3" y="5892658"/>
              <a:ext cx="491360" cy="449148"/>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Title 11">
            <a:extLst>
              <a:ext uri="{FF2B5EF4-FFF2-40B4-BE49-F238E27FC236}">
                <a16:creationId xmlns:a16="http://schemas.microsoft.com/office/drawing/2014/main" id="{EDCE07A5-9601-BCB1-6C1F-9466FCE9194A}"/>
              </a:ext>
            </a:extLst>
          </p:cNvPr>
          <p:cNvSpPr txBox="1">
            <a:spLocks/>
          </p:cNvSpPr>
          <p:nvPr/>
        </p:nvSpPr>
        <p:spPr>
          <a:xfrm>
            <a:off x="253773" y="530694"/>
            <a:ext cx="11151215" cy="638369"/>
          </a:xfrm>
          <a:prstGeom prst="rect">
            <a:avLst/>
          </a:prstGeom>
        </p:spPr>
        <p:txBody>
          <a:bodyPr anchor="ctr">
            <a:noAutofit/>
          </a:bodyPr>
          <a:lstStyle>
            <a:lvl1pPr algn="l" defTabSz="457200" rtl="0" eaLnBrk="1" latinLnBrk="0" hangingPunct="1">
              <a:lnSpc>
                <a:spcPct val="90000"/>
              </a:lnSpc>
              <a:spcBef>
                <a:spcPct val="0"/>
              </a:spcBef>
              <a:buNone/>
              <a:defRPr sz="4000" b="1" i="0" kern="100" spc="0" baseline="0">
                <a:solidFill>
                  <a:schemeClr val="tx1"/>
                </a:solidFill>
                <a:latin typeface="Arial"/>
                <a:ea typeface="+mj-ea"/>
                <a:cs typeface="Arial"/>
              </a:defRPr>
            </a:lvl1pPr>
          </a:lstStyle>
          <a:p>
            <a:pPr lvl="0">
              <a:defRPr/>
            </a:pPr>
            <a:r>
              <a:rPr lang="en-US" sz="3200" b="0" dirty="0"/>
              <a:t>Myelopathy</a:t>
            </a:r>
            <a:r>
              <a:rPr kumimoji="0" lang="en-US" sz="3000" b="0" i="0" u="none" strike="noStrike" kern="100" cap="none" spc="0" normalizeH="0" baseline="0" noProof="0" dirty="0">
                <a:ln>
                  <a:noFill/>
                </a:ln>
                <a:solidFill>
                  <a:sysClr val="windowText" lastClr="000000"/>
                </a:solidFill>
                <a:effectLst/>
                <a:uLnTx/>
                <a:uFillTx/>
                <a:latin typeface="Arial"/>
                <a:ea typeface="+mj-ea"/>
                <a:cs typeface="Arial"/>
              </a:rPr>
              <a:t> </a:t>
            </a:r>
            <a:r>
              <a:rPr lang="en-US" sz="3000" b="0" dirty="0" err="1">
                <a:solidFill>
                  <a:sysClr val="windowText" lastClr="000000"/>
                </a:solidFill>
              </a:rPr>
              <a:t>aetiology</a:t>
            </a:r>
            <a:endParaRPr lang="en-US" sz="3000" b="0" dirty="0">
              <a:solidFill>
                <a:sysClr val="windowText" lastClr="000000"/>
              </a:solidFill>
            </a:endParaRPr>
          </a:p>
        </p:txBody>
      </p:sp>
      <p:sp>
        <p:nvSpPr>
          <p:cNvPr id="15" name="TextBox 14">
            <a:extLst>
              <a:ext uri="{FF2B5EF4-FFF2-40B4-BE49-F238E27FC236}">
                <a16:creationId xmlns:a16="http://schemas.microsoft.com/office/drawing/2014/main" id="{03D0F0CA-757C-1AD8-7559-DA82BD56505E}"/>
              </a:ext>
            </a:extLst>
          </p:cNvPr>
          <p:cNvSpPr txBox="1"/>
          <p:nvPr/>
        </p:nvSpPr>
        <p:spPr>
          <a:xfrm>
            <a:off x="1128582" y="5844635"/>
            <a:ext cx="5839439" cy="784830"/>
          </a:xfrm>
          <a:prstGeom prst="rect">
            <a:avLst/>
          </a:prstGeom>
          <a:noFill/>
        </p:spPr>
        <p:txBody>
          <a:bodyPr wrap="square" rtlCol="0">
            <a:spAutoFit/>
          </a:bodyPr>
          <a:lstStyle/>
          <a:p>
            <a:pPr marL="228600" indent="-228600">
              <a:buAutoNum type="arabicPeriod"/>
            </a:pPr>
            <a:r>
              <a:rPr lang="en-US" sz="900" dirty="0">
                <a:effectLst/>
                <a:latin typeface="GuardianSans"/>
              </a:rPr>
              <a:t>ACR Appropriateness Criteria® Myelopathy: 2026 Update. </a:t>
            </a:r>
            <a:r>
              <a:rPr lang="en-US" sz="900" dirty="0">
                <a:latin typeface="GuardianSans"/>
                <a:hlinkClick r:id="rId4"/>
              </a:rPr>
              <a:t>https://www.jacr.org/article/S1546-1440(26)00293-0/fulltext</a:t>
            </a:r>
            <a:endParaRPr lang="en-US" sz="900" dirty="0">
              <a:latin typeface="GuardianSans"/>
            </a:endParaRPr>
          </a:p>
          <a:p>
            <a:pPr marL="228600" indent="-228600">
              <a:buAutoNum type="arabicPeriod"/>
            </a:pPr>
            <a:r>
              <a:rPr lang="en-US" sz="900" dirty="0">
                <a:latin typeface="GuardianSans"/>
              </a:rPr>
              <a:t>Image: </a:t>
            </a:r>
            <a:r>
              <a:rPr lang="en-US" sz="900" dirty="0">
                <a:latin typeface="GuardianSans"/>
                <a:hlinkClick r:id="rId5"/>
              </a:rPr>
              <a:t>https://my.clevelandclinic.org/health/diseases/21966-myelopathy</a:t>
            </a:r>
            <a:endParaRPr lang="en-US" sz="900" dirty="0">
              <a:latin typeface="GuardianSans"/>
            </a:endParaRPr>
          </a:p>
          <a:p>
            <a:pPr marL="228600" indent="-228600">
              <a:buAutoNum type="arabicPeriod"/>
            </a:pPr>
            <a:endParaRPr lang="en-US" sz="900" dirty="0">
              <a:latin typeface="GuardianSans"/>
            </a:endParaRPr>
          </a:p>
          <a:p>
            <a:endParaRPr lang="en-US" sz="900" dirty="0">
              <a:effectLst/>
              <a:latin typeface="GuardianSans"/>
            </a:endParaRPr>
          </a:p>
        </p:txBody>
      </p:sp>
      <p:sp>
        <p:nvSpPr>
          <p:cNvPr id="4" name="Text Placeholder 13">
            <a:extLst>
              <a:ext uri="{FF2B5EF4-FFF2-40B4-BE49-F238E27FC236}">
                <a16:creationId xmlns:a16="http://schemas.microsoft.com/office/drawing/2014/main" id="{977671FA-34AA-C518-462B-450247706265}"/>
              </a:ext>
            </a:extLst>
          </p:cNvPr>
          <p:cNvSpPr txBox="1">
            <a:spLocks/>
          </p:cNvSpPr>
          <p:nvPr/>
        </p:nvSpPr>
        <p:spPr>
          <a:xfrm>
            <a:off x="253771" y="1421475"/>
            <a:ext cx="9580505" cy="712789"/>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Aft>
                <a:spcPts val="500"/>
              </a:spcAft>
              <a:buClr>
                <a:sysClr val="windowText" lastClr="000000">
                  <a:lumMod val="50000"/>
                  <a:lumOff val="50000"/>
                </a:sysClr>
              </a:buClr>
              <a:defRPr/>
            </a:pPr>
            <a:r>
              <a:rPr lang="en-US" b="1" dirty="0"/>
              <a:t>myelopathy → most often compressive → most often degenerative → degenerative </a:t>
            </a:r>
            <a:br>
              <a:rPr lang="en-US" b="1" dirty="0"/>
            </a:br>
            <a:r>
              <a:rPr lang="en-US" b="1" dirty="0"/>
              <a:t>compression is most often cervical.</a:t>
            </a:r>
            <a:r>
              <a:rPr lang="en-US" b="1" baseline="30000" dirty="0"/>
              <a:t> </a:t>
            </a:r>
            <a:r>
              <a:rPr lang="en-US" dirty="0"/>
              <a:t> </a:t>
            </a:r>
            <a:endParaRPr lang="en-US" dirty="0">
              <a:solidFill>
                <a:sysClr val="windowText" lastClr="000000"/>
              </a:solidFill>
            </a:endParaRPr>
          </a:p>
          <a:p>
            <a:pPr lvl="0">
              <a:spcAft>
                <a:spcPts val="500"/>
              </a:spcAft>
              <a:buClr>
                <a:sysClr val="windowText" lastClr="000000">
                  <a:lumMod val="50000"/>
                  <a:lumOff val="50000"/>
                </a:sysClr>
              </a:buClr>
              <a:defRPr/>
            </a:pPr>
            <a:endParaRPr lang="en-US" dirty="0">
              <a:solidFill>
                <a:sysClr val="windowText" lastClr="000000"/>
              </a:solidFill>
            </a:endParaRPr>
          </a:p>
        </p:txBody>
      </p:sp>
      <p:pic>
        <p:nvPicPr>
          <p:cNvPr id="5" name="Picture 4" descr="A green clock with a arrow pointing to the center&#10;&#10;Description automatically generated">
            <a:extLst>
              <a:ext uri="{FF2B5EF4-FFF2-40B4-BE49-F238E27FC236}">
                <a16:creationId xmlns:a16="http://schemas.microsoft.com/office/drawing/2014/main" id="{2C605A39-77DB-8443-0907-DA4F7707B09A}"/>
              </a:ext>
            </a:extLst>
          </p:cNvPr>
          <p:cNvPicPr>
            <a:picLocks noChangeAspect="1"/>
          </p:cNvPicPr>
          <p:nvPr/>
        </p:nvPicPr>
        <p:blipFill>
          <a:blip r:embed="rId6"/>
          <a:stretch>
            <a:fillRect/>
          </a:stretch>
        </p:blipFill>
        <p:spPr>
          <a:xfrm>
            <a:off x="9834277" y="95297"/>
            <a:ext cx="663964" cy="618383"/>
          </a:xfrm>
          <a:prstGeom prst="rect">
            <a:avLst/>
          </a:prstGeom>
        </p:spPr>
      </p:pic>
      <p:sp>
        <p:nvSpPr>
          <p:cNvPr id="12" name="Text Placeholder 13">
            <a:extLst>
              <a:ext uri="{FF2B5EF4-FFF2-40B4-BE49-F238E27FC236}">
                <a16:creationId xmlns:a16="http://schemas.microsoft.com/office/drawing/2014/main" id="{69407D75-607F-52B8-DFED-AB493B1B4AFE}"/>
              </a:ext>
            </a:extLst>
          </p:cNvPr>
          <p:cNvSpPr txBox="1">
            <a:spLocks/>
          </p:cNvSpPr>
          <p:nvPr/>
        </p:nvSpPr>
        <p:spPr>
          <a:xfrm>
            <a:off x="253771" y="2022990"/>
            <a:ext cx="9580505" cy="466296"/>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spcAft>
                <a:spcPts val="500"/>
              </a:spcAft>
              <a:buClr>
                <a:sysClr val="windowText" lastClr="000000">
                  <a:lumMod val="50000"/>
                  <a:lumOff val="50000"/>
                </a:sysClr>
              </a:buClr>
              <a:defRPr/>
            </a:pPr>
            <a:endParaRPr lang="en-US" dirty="0">
              <a:solidFill>
                <a:sysClr val="windowText" lastClr="000000"/>
              </a:solidFill>
            </a:endParaRPr>
          </a:p>
        </p:txBody>
      </p:sp>
      <p:sp>
        <p:nvSpPr>
          <p:cNvPr id="13" name="Text Placeholder 13">
            <a:extLst>
              <a:ext uri="{FF2B5EF4-FFF2-40B4-BE49-F238E27FC236}">
                <a16:creationId xmlns:a16="http://schemas.microsoft.com/office/drawing/2014/main" id="{0C3DCCA5-E4AB-3627-06D5-76BBE0DA09A3}"/>
              </a:ext>
            </a:extLst>
          </p:cNvPr>
          <p:cNvSpPr txBox="1">
            <a:spLocks/>
          </p:cNvSpPr>
          <p:nvPr/>
        </p:nvSpPr>
        <p:spPr>
          <a:xfrm>
            <a:off x="252676" y="2520161"/>
            <a:ext cx="9580505" cy="466296"/>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500"/>
              </a:spcAft>
              <a:buClr>
                <a:sysClr val="windowText" lastClr="000000">
                  <a:lumMod val="50000"/>
                  <a:lumOff val="50000"/>
                </a:sysClr>
              </a:buClr>
              <a:buSzPct val="100000"/>
              <a:buFont typeface="Wingdings" charset="2"/>
              <a:buNone/>
              <a:tabLst/>
              <a:defRPr/>
            </a:pPr>
            <a:endParaRPr lang="en-US" dirty="0">
              <a:solidFill>
                <a:sysClr val="windowText" lastClr="000000"/>
              </a:solidFill>
            </a:endParaRPr>
          </a:p>
        </p:txBody>
      </p:sp>
      <p:sp>
        <p:nvSpPr>
          <p:cNvPr id="16" name="Text Placeholder 13">
            <a:extLst>
              <a:ext uri="{FF2B5EF4-FFF2-40B4-BE49-F238E27FC236}">
                <a16:creationId xmlns:a16="http://schemas.microsoft.com/office/drawing/2014/main" id="{F176339B-B2F4-E430-9596-E852165ABA3E}"/>
              </a:ext>
            </a:extLst>
          </p:cNvPr>
          <p:cNvSpPr txBox="1">
            <a:spLocks/>
          </p:cNvSpPr>
          <p:nvPr/>
        </p:nvSpPr>
        <p:spPr>
          <a:xfrm>
            <a:off x="252674" y="2391448"/>
            <a:ext cx="9580505" cy="466296"/>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spcAft>
                <a:spcPts val="500"/>
              </a:spcAft>
              <a:buClr>
                <a:sysClr val="windowText" lastClr="000000">
                  <a:lumMod val="50000"/>
                  <a:lumOff val="50000"/>
                </a:sysClr>
              </a:buClr>
              <a:defRPr/>
            </a:pPr>
            <a:r>
              <a:rPr lang="en-US" b="1" dirty="0"/>
              <a:t>Emergent priority — all patients require evaluation for cord compression</a:t>
            </a:r>
            <a:r>
              <a:rPr lang="en-US" b="1" baseline="30000" dirty="0"/>
              <a:t>1</a:t>
            </a:r>
            <a:endParaRPr lang="en-US" baseline="30000" dirty="0">
              <a:solidFill>
                <a:sysClr val="windowText" lastClr="000000"/>
              </a:solidFill>
            </a:endParaRPr>
          </a:p>
        </p:txBody>
      </p:sp>
      <p:sp>
        <p:nvSpPr>
          <p:cNvPr id="17" name="Text Placeholder 13">
            <a:extLst>
              <a:ext uri="{FF2B5EF4-FFF2-40B4-BE49-F238E27FC236}">
                <a16:creationId xmlns:a16="http://schemas.microsoft.com/office/drawing/2014/main" id="{30928086-DDF4-AC8A-DB34-4CFE55903BD9}"/>
              </a:ext>
            </a:extLst>
          </p:cNvPr>
          <p:cNvSpPr txBox="1">
            <a:spLocks/>
          </p:cNvSpPr>
          <p:nvPr/>
        </p:nvSpPr>
        <p:spPr>
          <a:xfrm>
            <a:off x="252674" y="3236099"/>
            <a:ext cx="8487565" cy="738285"/>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spcAft>
                <a:spcPts val="500"/>
              </a:spcAft>
              <a:buClr>
                <a:sysClr val="windowText" lastClr="000000">
                  <a:lumMod val="50000"/>
                  <a:lumOff val="50000"/>
                </a:sysClr>
              </a:buClr>
              <a:defRPr/>
            </a:pPr>
            <a:r>
              <a:rPr lang="en-US" dirty="0"/>
              <a:t>MRI spine area of interest without (and with) IV contrast</a:t>
            </a:r>
            <a:r>
              <a:rPr lang="en-US" b="1" dirty="0"/>
              <a:t> is the imaging</a:t>
            </a:r>
          </a:p>
          <a:p>
            <a:pPr lvl="0">
              <a:spcAft>
                <a:spcPts val="500"/>
              </a:spcAft>
              <a:buClr>
                <a:sysClr val="windowText" lastClr="000000">
                  <a:lumMod val="50000"/>
                  <a:lumOff val="50000"/>
                </a:sysClr>
              </a:buClr>
              <a:defRPr/>
            </a:pPr>
            <a:r>
              <a:rPr lang="en-US" b="1" dirty="0"/>
              <a:t>mainstay</a:t>
            </a:r>
            <a:r>
              <a:rPr lang="en-US" dirty="0"/>
              <a:t> for both acute and chronic/progressive onset myelopathy presentations</a:t>
            </a:r>
            <a:r>
              <a:rPr lang="en-US" b="1" baseline="30000" dirty="0"/>
              <a:t>1</a:t>
            </a:r>
            <a:br>
              <a:rPr lang="en-US" dirty="0"/>
            </a:br>
            <a:br>
              <a:rPr lang="en-US" dirty="0"/>
            </a:br>
            <a:endParaRPr lang="en-US" dirty="0">
              <a:solidFill>
                <a:sysClr val="windowText" lastClr="000000"/>
              </a:solidFill>
            </a:endParaRPr>
          </a:p>
        </p:txBody>
      </p:sp>
      <p:sp>
        <p:nvSpPr>
          <p:cNvPr id="6" name="Text Placeholder 13">
            <a:extLst>
              <a:ext uri="{FF2B5EF4-FFF2-40B4-BE49-F238E27FC236}">
                <a16:creationId xmlns:a16="http://schemas.microsoft.com/office/drawing/2014/main" id="{91BA5E10-FF18-F6E5-4F5B-28527288F610}"/>
              </a:ext>
            </a:extLst>
          </p:cNvPr>
          <p:cNvSpPr txBox="1">
            <a:spLocks/>
          </p:cNvSpPr>
          <p:nvPr/>
        </p:nvSpPr>
        <p:spPr>
          <a:xfrm>
            <a:off x="253773" y="3838595"/>
            <a:ext cx="8487565" cy="738285"/>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spcAft>
                <a:spcPts val="500"/>
              </a:spcAft>
              <a:buClr>
                <a:sysClr val="windowText" lastClr="000000">
                  <a:lumMod val="50000"/>
                  <a:lumOff val="50000"/>
                </a:sysClr>
              </a:buClr>
              <a:defRPr/>
            </a:pPr>
            <a:endParaRPr lang="en-US" dirty="0">
              <a:solidFill>
                <a:sysClr val="windowText" lastClr="000000"/>
              </a:solidFill>
            </a:endParaRPr>
          </a:p>
        </p:txBody>
      </p:sp>
      <p:pic>
        <p:nvPicPr>
          <p:cNvPr id="7" name="Picture 6" descr="Myelopathy: What It Is, Causes, Symptoms &amp; Treatment">
            <a:extLst>
              <a:ext uri="{FF2B5EF4-FFF2-40B4-BE49-F238E27FC236}">
                <a16:creationId xmlns:a16="http://schemas.microsoft.com/office/drawing/2014/main" id="{2AAF87AB-9CD2-04FA-C578-471726A478FB}"/>
              </a:ext>
            </a:extLst>
          </p:cNvPr>
          <p:cNvPicPr>
            <a:picLocks noChangeAspect="1"/>
          </p:cNvPicPr>
          <p:nvPr/>
        </p:nvPicPr>
        <p:blipFill>
          <a:blip r:embed="rId7"/>
          <a:srcRect t="20335" b="8038"/>
          <a:stretch>
            <a:fillRect/>
          </a:stretch>
        </p:blipFill>
        <p:spPr>
          <a:xfrm>
            <a:off x="8860389" y="3081102"/>
            <a:ext cx="3077838" cy="3080911"/>
          </a:xfrm>
          <a:prstGeom prst="rect">
            <a:avLst/>
          </a:prstGeom>
        </p:spPr>
      </p:pic>
    </p:spTree>
    <p:extLst>
      <p:ext uri="{BB962C8B-B14F-4D97-AF65-F5344CB8AC3E}">
        <p14:creationId xmlns:p14="http://schemas.microsoft.com/office/powerpoint/2010/main" val="3295885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nodePh="1">
                                  <p:stCondLst>
                                    <p:cond delay="0"/>
                                  </p:stCondLst>
                                  <p:endCondLst>
                                    <p:cond evt="begin" delay="0">
                                      <p:tn val="17"/>
                                    </p:cond>
                                  </p:end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p:bldP spid="17"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85330E8-EBD5-E3EF-A7E9-10B9D5517609}"/>
              </a:ext>
            </a:extLst>
          </p:cNvPr>
          <p:cNvSpPr/>
          <p:nvPr/>
        </p:nvSpPr>
        <p:spPr>
          <a:xfrm>
            <a:off x="0" y="6341806"/>
            <a:ext cx="12192000" cy="516194"/>
          </a:xfrm>
          <a:prstGeom prst="rect">
            <a:avLst/>
          </a:prstGeom>
          <a:solidFill>
            <a:srgbClr val="0959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12">
            <a:extLst>
              <a:ext uri="{FF2B5EF4-FFF2-40B4-BE49-F238E27FC236}">
                <a16:creationId xmlns:a16="http://schemas.microsoft.com/office/drawing/2014/main" id="{57BC3B59-ED30-4972-72A3-9A9E36EA5F87}"/>
              </a:ext>
            </a:extLst>
          </p:cNvPr>
          <p:cNvSpPr txBox="1">
            <a:spLocks/>
          </p:cNvSpPr>
          <p:nvPr/>
        </p:nvSpPr>
        <p:spPr>
          <a:xfrm>
            <a:off x="6096000" y="278282"/>
            <a:ext cx="5842227" cy="252412"/>
          </a:xfrm>
          <a:prstGeom prst="rect">
            <a:avLst/>
          </a:prstGeom>
        </p:spPr>
        <p:txBody>
          <a:bodyPr anchor="ctr">
            <a:noAutofit/>
          </a:bodyPr>
          <a:lstStyle>
            <a:lvl1pPr marL="0" indent="0" algn="r"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4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1800"/>
              </a:spcAft>
              <a:buClr>
                <a:sysClr val="windowText" lastClr="000000">
                  <a:lumMod val="50000"/>
                  <a:lumOff val="50000"/>
                </a:sysClr>
              </a:buClr>
              <a:buSzPct val="100000"/>
              <a:buFont typeface="Wingdings" charset="2"/>
              <a:buNone/>
              <a:tabLst/>
              <a:defRPr/>
            </a:pPr>
            <a:r>
              <a:rPr kumimoji="0" lang="en-US" sz="1600" b="0" i="0" u="none" strike="noStrike" kern="1200" cap="none" spc="0" normalizeH="0" baseline="0" noProof="0" dirty="0">
                <a:ln>
                  <a:noFill/>
                </a:ln>
                <a:solidFill>
                  <a:sysClr val="windowText" lastClr="000000"/>
                </a:solidFill>
                <a:effectLst/>
                <a:uLnTx/>
                <a:uFillTx/>
                <a:latin typeface="Arial"/>
                <a:ea typeface="+mn-ea"/>
                <a:cs typeface="Arial"/>
              </a:rPr>
              <a:t>Background</a:t>
            </a:r>
          </a:p>
        </p:txBody>
      </p:sp>
      <p:sp>
        <p:nvSpPr>
          <p:cNvPr id="23" name="Rectangle 22">
            <a:extLst>
              <a:ext uri="{FF2B5EF4-FFF2-40B4-BE49-F238E27FC236}">
                <a16:creationId xmlns:a16="http://schemas.microsoft.com/office/drawing/2014/main" id="{C54B485E-510E-22C3-11CF-149ACC4F3158}"/>
              </a:ext>
            </a:extLst>
          </p:cNvPr>
          <p:cNvSpPr/>
          <p:nvPr/>
        </p:nvSpPr>
        <p:spPr>
          <a:xfrm>
            <a:off x="163563" y="591781"/>
            <a:ext cx="45719" cy="516194"/>
          </a:xfrm>
          <a:prstGeom prst="rect">
            <a:avLst/>
          </a:prstGeom>
          <a:solidFill>
            <a:srgbClr val="0959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FFCC3DFE-6D94-E15E-F688-C58E22F06A90}"/>
              </a:ext>
            </a:extLst>
          </p:cNvPr>
          <p:cNvSpPr txBox="1"/>
          <p:nvPr/>
        </p:nvSpPr>
        <p:spPr>
          <a:xfrm>
            <a:off x="5510743" y="6476459"/>
            <a:ext cx="1170513" cy="246888"/>
          </a:xfrm>
          <a:prstGeom prst="rect">
            <a:avLst/>
          </a:prstGeom>
          <a:noFill/>
        </p:spPr>
        <p:txBody>
          <a:bodyPr wrap="none" rtlCol="0">
            <a:spAutoFit/>
          </a:bodyPr>
          <a:lstStyle/>
          <a:p>
            <a:r>
              <a:rPr lang="en-US" sz="1000" dirty="0">
                <a:solidFill>
                  <a:schemeClr val="bg2"/>
                </a:solidFill>
                <a:latin typeface="Arial" panose="020B0604020202020204" pitchFamily="34" charset="0"/>
                <a:cs typeface="Arial" panose="020B0604020202020204" pitchFamily="34" charset="0"/>
              </a:rPr>
              <a:t>Internal Use Only</a:t>
            </a:r>
          </a:p>
        </p:txBody>
      </p:sp>
      <p:grpSp>
        <p:nvGrpSpPr>
          <p:cNvPr id="2" name="Group 1">
            <a:extLst>
              <a:ext uri="{FF2B5EF4-FFF2-40B4-BE49-F238E27FC236}">
                <a16:creationId xmlns:a16="http://schemas.microsoft.com/office/drawing/2014/main" id="{AA244290-F9A2-3C10-0064-E85C3758D3E3}"/>
              </a:ext>
            </a:extLst>
          </p:cNvPr>
          <p:cNvGrpSpPr/>
          <p:nvPr/>
        </p:nvGrpSpPr>
        <p:grpSpPr>
          <a:xfrm>
            <a:off x="590329" y="5739310"/>
            <a:ext cx="585149" cy="1118690"/>
            <a:chOff x="590329" y="5739310"/>
            <a:chExt cx="585149" cy="1118690"/>
          </a:xfrm>
          <a:effectLst>
            <a:outerShdw blurRad="50800" dist="38100" dir="2700000" algn="tl" rotWithShape="0">
              <a:prstClr val="black">
                <a:alpha val="40000"/>
              </a:prstClr>
            </a:outerShdw>
          </a:effectLst>
        </p:grpSpPr>
        <p:sp>
          <p:nvSpPr>
            <p:cNvPr id="8" name="Rectangle 7">
              <a:extLst>
                <a:ext uri="{FF2B5EF4-FFF2-40B4-BE49-F238E27FC236}">
                  <a16:creationId xmlns:a16="http://schemas.microsoft.com/office/drawing/2014/main" id="{438FF3E0-2A45-DB7C-AF82-50B12CBCDDA5}"/>
                </a:ext>
              </a:extLst>
            </p:cNvPr>
            <p:cNvSpPr/>
            <p:nvPr/>
          </p:nvSpPr>
          <p:spPr>
            <a:xfrm>
              <a:off x="590329" y="5739310"/>
              <a:ext cx="585149" cy="1118690"/>
            </a:xfrm>
            <a:prstGeom prst="rect">
              <a:avLst/>
            </a:prstGeom>
            <a:solidFill>
              <a:srgbClr val="0F5E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6">
              <a:extLst>
                <a:ext uri="{FF2B5EF4-FFF2-40B4-BE49-F238E27FC236}">
                  <a16:creationId xmlns:a16="http://schemas.microsoft.com/office/drawing/2014/main" id="{EF0F647A-0048-2447-E690-5611FCAD25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3" y="5892658"/>
              <a:ext cx="491360" cy="449148"/>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Title 11">
            <a:extLst>
              <a:ext uri="{FF2B5EF4-FFF2-40B4-BE49-F238E27FC236}">
                <a16:creationId xmlns:a16="http://schemas.microsoft.com/office/drawing/2014/main" id="{8BC06452-05B7-8E11-9ED9-1F63CCD91D3C}"/>
              </a:ext>
            </a:extLst>
          </p:cNvPr>
          <p:cNvSpPr txBox="1">
            <a:spLocks/>
          </p:cNvSpPr>
          <p:nvPr/>
        </p:nvSpPr>
        <p:spPr>
          <a:xfrm>
            <a:off x="253773" y="530694"/>
            <a:ext cx="11151215" cy="638369"/>
          </a:xfrm>
          <a:prstGeom prst="rect">
            <a:avLst/>
          </a:prstGeom>
        </p:spPr>
        <p:txBody>
          <a:bodyPr anchor="ctr">
            <a:noAutofit/>
          </a:bodyPr>
          <a:lstStyle>
            <a:lvl1pPr algn="l" defTabSz="457200" rtl="0" eaLnBrk="1" latinLnBrk="0" hangingPunct="1">
              <a:lnSpc>
                <a:spcPct val="90000"/>
              </a:lnSpc>
              <a:spcBef>
                <a:spcPct val="0"/>
              </a:spcBef>
              <a:buNone/>
              <a:defRPr sz="4000" b="1" i="0" kern="100" spc="0" baseline="0">
                <a:solidFill>
                  <a:schemeClr val="tx1"/>
                </a:solidFill>
                <a:latin typeface="Arial"/>
                <a:ea typeface="+mj-ea"/>
                <a:cs typeface="Arial"/>
              </a:defRPr>
            </a:lvl1pPr>
          </a:lstStyle>
          <a:p>
            <a:pPr marL="0" marR="0" lvl="0" indent="0" algn="l" defTabSz="457200" rtl="0" eaLnBrk="1" fontAlgn="auto" latinLnBrk="0" hangingPunct="1">
              <a:lnSpc>
                <a:spcPct val="90000"/>
              </a:lnSpc>
              <a:spcBef>
                <a:spcPct val="0"/>
              </a:spcBef>
              <a:spcAft>
                <a:spcPts val="0"/>
              </a:spcAft>
              <a:buClrTx/>
              <a:buSzTx/>
              <a:buFontTx/>
              <a:buNone/>
              <a:tabLst/>
              <a:defRPr/>
            </a:pPr>
            <a:r>
              <a:rPr lang="en-US" sz="3000" b="0" dirty="0">
                <a:solidFill>
                  <a:sysClr val="windowText" lastClr="000000"/>
                </a:solidFill>
              </a:rPr>
              <a:t>Myelopathy</a:t>
            </a:r>
            <a:r>
              <a:rPr kumimoji="0" lang="en-US" sz="3000" b="0" i="0" u="none" strike="noStrike" kern="100" cap="none" spc="0" normalizeH="0" baseline="0" noProof="0" dirty="0">
                <a:ln>
                  <a:noFill/>
                </a:ln>
                <a:solidFill>
                  <a:sysClr val="windowText" lastClr="000000"/>
                </a:solidFill>
                <a:effectLst/>
                <a:uLnTx/>
                <a:uFillTx/>
                <a:latin typeface="Arial"/>
                <a:ea typeface="+mj-ea"/>
                <a:cs typeface="Arial"/>
              </a:rPr>
              <a:t> acuity</a:t>
            </a:r>
            <a:endParaRPr lang="en-US" sz="3000" b="0" dirty="0">
              <a:solidFill>
                <a:sysClr val="windowText" lastClr="000000"/>
              </a:solidFill>
            </a:endParaRPr>
          </a:p>
        </p:txBody>
      </p:sp>
      <p:sp>
        <p:nvSpPr>
          <p:cNvPr id="15" name="TextBox 14">
            <a:extLst>
              <a:ext uri="{FF2B5EF4-FFF2-40B4-BE49-F238E27FC236}">
                <a16:creationId xmlns:a16="http://schemas.microsoft.com/office/drawing/2014/main" id="{A4A07F88-4FF4-99F9-0CD8-F5C7F174EB95}"/>
              </a:ext>
            </a:extLst>
          </p:cNvPr>
          <p:cNvSpPr txBox="1"/>
          <p:nvPr/>
        </p:nvSpPr>
        <p:spPr>
          <a:xfrm>
            <a:off x="1128582" y="5941599"/>
            <a:ext cx="8523961" cy="507831"/>
          </a:xfrm>
          <a:prstGeom prst="rect">
            <a:avLst/>
          </a:prstGeom>
          <a:noFill/>
        </p:spPr>
        <p:txBody>
          <a:bodyPr wrap="square" rtlCol="0">
            <a:spAutoFit/>
          </a:bodyPr>
          <a:lstStyle/>
          <a:p>
            <a:r>
              <a:rPr lang="en-US" sz="900" dirty="0">
                <a:latin typeface="GuardianSans"/>
              </a:rPr>
              <a:t>3. </a:t>
            </a:r>
            <a:r>
              <a:rPr lang="en-US" sz="900" dirty="0">
                <a:effectLst/>
                <a:latin typeface="GuardianSans"/>
              </a:rPr>
              <a:t>Laur O, MRI Primer for Emergency Department Radiologists. </a:t>
            </a:r>
            <a:r>
              <a:rPr lang="en-US" sz="900" dirty="0" err="1">
                <a:effectLst/>
                <a:latin typeface="GuardianSans"/>
              </a:rPr>
              <a:t>Radiographics</a:t>
            </a:r>
            <a:r>
              <a:rPr lang="en-US" sz="900" dirty="0">
                <a:effectLst/>
                <a:latin typeface="GuardianSans"/>
              </a:rPr>
              <a:t>.</a:t>
            </a:r>
          </a:p>
          <a:p>
            <a:r>
              <a:rPr lang="en-US" sz="900" dirty="0">
                <a:latin typeface="GuardianSans"/>
              </a:rPr>
              <a:t>Image: </a:t>
            </a:r>
            <a:r>
              <a:rPr lang="en-US" sz="900" dirty="0">
                <a:effectLst/>
                <a:latin typeface="GuardianSans"/>
              </a:rPr>
              <a:t> </a:t>
            </a:r>
            <a:r>
              <a:rPr lang="en-US" sz="900" dirty="0" err="1">
                <a:effectLst/>
                <a:latin typeface="GuardianSans"/>
              </a:rPr>
              <a:t>Badhiwala</a:t>
            </a:r>
            <a:r>
              <a:rPr lang="en-US" sz="900" dirty="0">
                <a:effectLst/>
                <a:latin typeface="GuardianSans"/>
              </a:rPr>
              <a:t>, Jetan H., et al. "Degenerative cervical myelopathy—update and future directions." Nature Reviews Neurology 16.2 (2020): 108-124.</a:t>
            </a:r>
          </a:p>
          <a:p>
            <a:endParaRPr lang="en-US" sz="900" dirty="0">
              <a:effectLst/>
              <a:latin typeface="GuardianSans"/>
            </a:endParaRPr>
          </a:p>
        </p:txBody>
      </p:sp>
      <p:sp>
        <p:nvSpPr>
          <p:cNvPr id="4" name="Text Placeholder 13">
            <a:extLst>
              <a:ext uri="{FF2B5EF4-FFF2-40B4-BE49-F238E27FC236}">
                <a16:creationId xmlns:a16="http://schemas.microsoft.com/office/drawing/2014/main" id="{C0124DE8-A372-2DB7-DB84-64C3071003F4}"/>
              </a:ext>
            </a:extLst>
          </p:cNvPr>
          <p:cNvSpPr txBox="1">
            <a:spLocks/>
          </p:cNvSpPr>
          <p:nvPr/>
        </p:nvSpPr>
        <p:spPr>
          <a:xfrm>
            <a:off x="253771" y="1421476"/>
            <a:ext cx="10691320" cy="871916"/>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spcAft>
                <a:spcPts val="500"/>
              </a:spcAft>
              <a:buClr>
                <a:sysClr val="windowText" lastClr="000000">
                  <a:lumMod val="50000"/>
                  <a:lumOff val="50000"/>
                </a:sysClr>
              </a:buClr>
              <a:defRPr/>
            </a:pPr>
            <a:r>
              <a:rPr lang="en-US" b="1" dirty="0"/>
              <a:t>Any acute nontraumatic myelopathy is a medical emergency until compression is excluded </a:t>
            </a:r>
            <a:r>
              <a:rPr lang="en-US" dirty="0">
                <a:solidFill>
                  <a:sysClr val="windowText" lastClr="000000"/>
                </a:solidFill>
              </a:rPr>
              <a:t>	</a:t>
            </a:r>
          </a:p>
        </p:txBody>
      </p:sp>
      <p:pic>
        <p:nvPicPr>
          <p:cNvPr id="5" name="Picture 4" descr="A green clock with a arrow pointing to the center&#10;&#10;Description automatically generated">
            <a:extLst>
              <a:ext uri="{FF2B5EF4-FFF2-40B4-BE49-F238E27FC236}">
                <a16:creationId xmlns:a16="http://schemas.microsoft.com/office/drawing/2014/main" id="{5F3056F5-2617-2ED2-3B0E-B25B08466CA4}"/>
              </a:ext>
            </a:extLst>
          </p:cNvPr>
          <p:cNvPicPr>
            <a:picLocks noChangeAspect="1"/>
          </p:cNvPicPr>
          <p:nvPr/>
        </p:nvPicPr>
        <p:blipFill>
          <a:blip r:embed="rId4"/>
          <a:stretch>
            <a:fillRect/>
          </a:stretch>
        </p:blipFill>
        <p:spPr>
          <a:xfrm>
            <a:off x="9834277" y="95297"/>
            <a:ext cx="663964" cy="618383"/>
          </a:xfrm>
          <a:prstGeom prst="rect">
            <a:avLst/>
          </a:prstGeom>
        </p:spPr>
      </p:pic>
      <p:sp>
        <p:nvSpPr>
          <p:cNvPr id="12" name="Text Placeholder 13">
            <a:extLst>
              <a:ext uri="{FF2B5EF4-FFF2-40B4-BE49-F238E27FC236}">
                <a16:creationId xmlns:a16="http://schemas.microsoft.com/office/drawing/2014/main" id="{E1037681-7685-2BE5-3A17-77551A9E60F5}"/>
              </a:ext>
            </a:extLst>
          </p:cNvPr>
          <p:cNvSpPr txBox="1">
            <a:spLocks/>
          </p:cNvSpPr>
          <p:nvPr/>
        </p:nvSpPr>
        <p:spPr>
          <a:xfrm>
            <a:off x="252675" y="2271798"/>
            <a:ext cx="10815282" cy="466296"/>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Emergent (immediate, hours matter — surgical/decompressive)</a:t>
            </a:r>
          </a:p>
          <a:p>
            <a:br>
              <a:rPr lang="en-US" dirty="0"/>
            </a:br>
            <a:endParaRPr lang="en-US" dirty="0">
              <a:solidFill>
                <a:sysClr val="windowText" lastClr="000000"/>
              </a:solidFill>
            </a:endParaRPr>
          </a:p>
        </p:txBody>
      </p:sp>
      <p:sp>
        <p:nvSpPr>
          <p:cNvPr id="13" name="Text Placeholder 13">
            <a:extLst>
              <a:ext uri="{FF2B5EF4-FFF2-40B4-BE49-F238E27FC236}">
                <a16:creationId xmlns:a16="http://schemas.microsoft.com/office/drawing/2014/main" id="{9129108A-D672-CAC9-67CD-887AEE035C2F}"/>
              </a:ext>
            </a:extLst>
          </p:cNvPr>
          <p:cNvSpPr txBox="1">
            <a:spLocks/>
          </p:cNvSpPr>
          <p:nvPr/>
        </p:nvSpPr>
        <p:spPr>
          <a:xfrm>
            <a:off x="252676" y="2520161"/>
            <a:ext cx="9580505" cy="466296"/>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500"/>
              </a:spcAft>
              <a:buClr>
                <a:sysClr val="windowText" lastClr="000000">
                  <a:lumMod val="50000"/>
                  <a:lumOff val="50000"/>
                </a:sysClr>
              </a:buClr>
              <a:buSzPct val="100000"/>
              <a:buFont typeface="Wingdings" charset="2"/>
              <a:buNone/>
              <a:tabLst/>
              <a:defRPr/>
            </a:pPr>
            <a:endParaRPr lang="en-US" dirty="0">
              <a:solidFill>
                <a:sysClr val="windowText" lastClr="000000"/>
              </a:solidFill>
            </a:endParaRPr>
          </a:p>
        </p:txBody>
      </p:sp>
      <p:sp>
        <p:nvSpPr>
          <p:cNvPr id="16" name="Text Placeholder 13">
            <a:extLst>
              <a:ext uri="{FF2B5EF4-FFF2-40B4-BE49-F238E27FC236}">
                <a16:creationId xmlns:a16="http://schemas.microsoft.com/office/drawing/2014/main" id="{39B4B448-F4C0-FD20-9653-92AE008FA9E8}"/>
              </a:ext>
            </a:extLst>
          </p:cNvPr>
          <p:cNvSpPr txBox="1">
            <a:spLocks/>
          </p:cNvSpPr>
          <p:nvPr/>
        </p:nvSpPr>
        <p:spPr>
          <a:xfrm>
            <a:off x="252676" y="2821785"/>
            <a:ext cx="9580505" cy="466296"/>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spcAft>
                <a:spcPts val="500"/>
              </a:spcAft>
              <a:buClr>
                <a:sysClr val="windowText" lastClr="000000">
                  <a:lumMod val="50000"/>
                  <a:lumOff val="50000"/>
                </a:sysClr>
              </a:buClr>
              <a:defRPr/>
            </a:pPr>
            <a:r>
              <a:rPr lang="en-US" dirty="0"/>
              <a:t>Urgent (same-day workup and empiric therapy, but not immediately operative)</a:t>
            </a:r>
            <a:endParaRPr lang="en-US" dirty="0">
              <a:solidFill>
                <a:sysClr val="windowText" lastClr="000000"/>
              </a:solidFill>
            </a:endParaRPr>
          </a:p>
        </p:txBody>
      </p:sp>
      <p:sp>
        <p:nvSpPr>
          <p:cNvPr id="17" name="Text Placeholder 13">
            <a:extLst>
              <a:ext uri="{FF2B5EF4-FFF2-40B4-BE49-F238E27FC236}">
                <a16:creationId xmlns:a16="http://schemas.microsoft.com/office/drawing/2014/main" id="{EA8E85FC-C6D8-22F4-AB40-2E24C3E48F53}"/>
              </a:ext>
            </a:extLst>
          </p:cNvPr>
          <p:cNvSpPr txBox="1">
            <a:spLocks/>
          </p:cNvSpPr>
          <p:nvPr/>
        </p:nvSpPr>
        <p:spPr>
          <a:xfrm>
            <a:off x="252675" y="3336772"/>
            <a:ext cx="10816378" cy="466296"/>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spcAft>
                <a:spcPts val="500"/>
              </a:spcAft>
              <a:buClr>
                <a:sysClr val="windowText" lastClr="000000">
                  <a:lumMod val="50000"/>
                  <a:lumOff val="50000"/>
                </a:sysClr>
              </a:buClr>
              <a:defRPr/>
            </a:pPr>
            <a:r>
              <a:rPr lang="en-US" dirty="0"/>
              <a:t>Non-emergent / elective (chronic degenerative cervical myelopathy)</a:t>
            </a:r>
            <a:endParaRPr lang="en-US" dirty="0">
              <a:solidFill>
                <a:sysClr val="windowText" lastClr="000000"/>
              </a:solidFill>
            </a:endParaRPr>
          </a:p>
        </p:txBody>
      </p:sp>
      <p:sp>
        <p:nvSpPr>
          <p:cNvPr id="14" name="Text Placeholder 13">
            <a:extLst>
              <a:ext uri="{FF2B5EF4-FFF2-40B4-BE49-F238E27FC236}">
                <a16:creationId xmlns:a16="http://schemas.microsoft.com/office/drawing/2014/main" id="{6DBFEF60-3804-0BBA-1BC8-83F7D5FF7333}"/>
              </a:ext>
            </a:extLst>
          </p:cNvPr>
          <p:cNvSpPr txBox="1">
            <a:spLocks/>
          </p:cNvSpPr>
          <p:nvPr/>
        </p:nvSpPr>
        <p:spPr>
          <a:xfrm>
            <a:off x="252675" y="3886043"/>
            <a:ext cx="10816378" cy="466296"/>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spcAft>
                <a:spcPts val="500"/>
              </a:spcAft>
              <a:buClr>
                <a:sysClr val="windowText" lastClr="000000">
                  <a:lumMod val="50000"/>
                  <a:lumOff val="50000"/>
                </a:sysClr>
              </a:buClr>
              <a:defRPr/>
            </a:pPr>
            <a:r>
              <a:rPr lang="en-US" b="1" dirty="0"/>
              <a:t>Delayed decompression risks permanent, irreversible disability.</a:t>
            </a:r>
            <a:endParaRPr lang="en-US" b="1" dirty="0">
              <a:solidFill>
                <a:sysClr val="windowText" lastClr="000000"/>
              </a:solidFill>
            </a:endParaRPr>
          </a:p>
        </p:txBody>
      </p:sp>
      <p:pic>
        <p:nvPicPr>
          <p:cNvPr id="7" name="Picture 6">
            <a:extLst>
              <a:ext uri="{FF2B5EF4-FFF2-40B4-BE49-F238E27FC236}">
                <a16:creationId xmlns:a16="http://schemas.microsoft.com/office/drawing/2014/main" id="{CC73292B-8F56-DB2A-31ED-C75FB27C2CD7}"/>
              </a:ext>
            </a:extLst>
          </p:cNvPr>
          <p:cNvPicPr>
            <a:picLocks noChangeAspect="1"/>
          </p:cNvPicPr>
          <p:nvPr/>
        </p:nvPicPr>
        <p:blipFill>
          <a:blip r:embed="rId5"/>
          <a:stretch>
            <a:fillRect/>
          </a:stretch>
        </p:blipFill>
        <p:spPr>
          <a:xfrm>
            <a:off x="8934248" y="2772472"/>
            <a:ext cx="3127985" cy="3320971"/>
          </a:xfrm>
          <a:prstGeom prst="rect">
            <a:avLst/>
          </a:prstGeom>
        </p:spPr>
      </p:pic>
    </p:spTree>
    <p:extLst>
      <p:ext uri="{BB962C8B-B14F-4D97-AF65-F5344CB8AC3E}">
        <p14:creationId xmlns:p14="http://schemas.microsoft.com/office/powerpoint/2010/main" val="1079521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p:bldP spid="17"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85330E8-EBD5-E3EF-A7E9-10B9D5517609}"/>
              </a:ext>
            </a:extLst>
          </p:cNvPr>
          <p:cNvSpPr/>
          <p:nvPr/>
        </p:nvSpPr>
        <p:spPr>
          <a:xfrm>
            <a:off x="0" y="6341806"/>
            <a:ext cx="12192000" cy="516194"/>
          </a:xfrm>
          <a:prstGeom prst="rect">
            <a:avLst/>
          </a:prstGeom>
          <a:solidFill>
            <a:srgbClr val="0959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12">
            <a:extLst>
              <a:ext uri="{FF2B5EF4-FFF2-40B4-BE49-F238E27FC236}">
                <a16:creationId xmlns:a16="http://schemas.microsoft.com/office/drawing/2014/main" id="{57BC3B59-ED30-4972-72A3-9A9E36EA5F87}"/>
              </a:ext>
            </a:extLst>
          </p:cNvPr>
          <p:cNvSpPr txBox="1">
            <a:spLocks/>
          </p:cNvSpPr>
          <p:nvPr/>
        </p:nvSpPr>
        <p:spPr>
          <a:xfrm>
            <a:off x="6096000" y="278282"/>
            <a:ext cx="5842227" cy="252412"/>
          </a:xfrm>
          <a:prstGeom prst="rect">
            <a:avLst/>
          </a:prstGeom>
        </p:spPr>
        <p:txBody>
          <a:bodyPr anchor="ctr">
            <a:noAutofit/>
          </a:bodyPr>
          <a:lstStyle>
            <a:lvl1pPr marL="0" indent="0" algn="r"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4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1800"/>
              </a:spcAft>
              <a:buClr>
                <a:sysClr val="windowText" lastClr="000000">
                  <a:lumMod val="50000"/>
                  <a:lumOff val="50000"/>
                </a:sysClr>
              </a:buClr>
              <a:buSzPct val="100000"/>
              <a:buFont typeface="Wingdings" charset="2"/>
              <a:buNone/>
              <a:tabLst/>
              <a:defRPr/>
            </a:pPr>
            <a:r>
              <a:rPr kumimoji="0" lang="en-US" sz="1600" b="0" i="0" u="none" strike="noStrike" kern="1200" cap="none" spc="0" normalizeH="0" baseline="0" noProof="0" dirty="0">
                <a:ln>
                  <a:noFill/>
                </a:ln>
                <a:solidFill>
                  <a:sysClr val="windowText" lastClr="000000"/>
                </a:solidFill>
                <a:effectLst/>
                <a:uLnTx/>
                <a:uFillTx/>
                <a:latin typeface="Arial"/>
                <a:ea typeface="+mn-ea"/>
                <a:cs typeface="Arial"/>
              </a:rPr>
              <a:t>Background</a:t>
            </a:r>
          </a:p>
        </p:txBody>
      </p:sp>
      <p:sp>
        <p:nvSpPr>
          <p:cNvPr id="23" name="Rectangle 22">
            <a:extLst>
              <a:ext uri="{FF2B5EF4-FFF2-40B4-BE49-F238E27FC236}">
                <a16:creationId xmlns:a16="http://schemas.microsoft.com/office/drawing/2014/main" id="{C54B485E-510E-22C3-11CF-149ACC4F3158}"/>
              </a:ext>
            </a:extLst>
          </p:cNvPr>
          <p:cNvSpPr/>
          <p:nvPr/>
        </p:nvSpPr>
        <p:spPr>
          <a:xfrm>
            <a:off x="163563" y="591781"/>
            <a:ext cx="45719" cy="516194"/>
          </a:xfrm>
          <a:prstGeom prst="rect">
            <a:avLst/>
          </a:prstGeom>
          <a:solidFill>
            <a:srgbClr val="0959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FFCC3DFE-6D94-E15E-F688-C58E22F06A90}"/>
              </a:ext>
            </a:extLst>
          </p:cNvPr>
          <p:cNvSpPr txBox="1"/>
          <p:nvPr/>
        </p:nvSpPr>
        <p:spPr>
          <a:xfrm>
            <a:off x="5510743" y="6476459"/>
            <a:ext cx="1170513" cy="246888"/>
          </a:xfrm>
          <a:prstGeom prst="rect">
            <a:avLst/>
          </a:prstGeom>
          <a:noFill/>
        </p:spPr>
        <p:txBody>
          <a:bodyPr wrap="none" rtlCol="0">
            <a:spAutoFit/>
          </a:bodyPr>
          <a:lstStyle/>
          <a:p>
            <a:r>
              <a:rPr lang="en-US" sz="1000" dirty="0">
                <a:solidFill>
                  <a:schemeClr val="bg2"/>
                </a:solidFill>
                <a:latin typeface="Arial" panose="020B0604020202020204" pitchFamily="34" charset="0"/>
                <a:cs typeface="Arial" panose="020B0604020202020204" pitchFamily="34" charset="0"/>
              </a:rPr>
              <a:t>Internal Use Only</a:t>
            </a:r>
          </a:p>
        </p:txBody>
      </p:sp>
      <p:grpSp>
        <p:nvGrpSpPr>
          <p:cNvPr id="2" name="Group 1">
            <a:extLst>
              <a:ext uri="{FF2B5EF4-FFF2-40B4-BE49-F238E27FC236}">
                <a16:creationId xmlns:a16="http://schemas.microsoft.com/office/drawing/2014/main" id="{AA244290-F9A2-3C10-0064-E85C3758D3E3}"/>
              </a:ext>
            </a:extLst>
          </p:cNvPr>
          <p:cNvGrpSpPr/>
          <p:nvPr/>
        </p:nvGrpSpPr>
        <p:grpSpPr>
          <a:xfrm>
            <a:off x="590329" y="5739310"/>
            <a:ext cx="585149" cy="1118690"/>
            <a:chOff x="590329" y="5739310"/>
            <a:chExt cx="585149" cy="1118690"/>
          </a:xfrm>
          <a:effectLst>
            <a:outerShdw blurRad="50800" dist="38100" dir="2700000" algn="tl" rotWithShape="0">
              <a:prstClr val="black">
                <a:alpha val="40000"/>
              </a:prstClr>
            </a:outerShdw>
          </a:effectLst>
        </p:grpSpPr>
        <p:sp>
          <p:nvSpPr>
            <p:cNvPr id="8" name="Rectangle 7">
              <a:extLst>
                <a:ext uri="{FF2B5EF4-FFF2-40B4-BE49-F238E27FC236}">
                  <a16:creationId xmlns:a16="http://schemas.microsoft.com/office/drawing/2014/main" id="{438FF3E0-2A45-DB7C-AF82-50B12CBCDDA5}"/>
                </a:ext>
              </a:extLst>
            </p:cNvPr>
            <p:cNvSpPr/>
            <p:nvPr/>
          </p:nvSpPr>
          <p:spPr>
            <a:xfrm>
              <a:off x="590329" y="5739310"/>
              <a:ext cx="585149" cy="1118690"/>
            </a:xfrm>
            <a:prstGeom prst="rect">
              <a:avLst/>
            </a:prstGeom>
            <a:solidFill>
              <a:srgbClr val="0F5E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6">
              <a:extLst>
                <a:ext uri="{FF2B5EF4-FFF2-40B4-BE49-F238E27FC236}">
                  <a16:creationId xmlns:a16="http://schemas.microsoft.com/office/drawing/2014/main" id="{EF0F647A-0048-2447-E690-5611FCAD25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3" y="5892658"/>
              <a:ext cx="491360" cy="449148"/>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Title 11">
            <a:extLst>
              <a:ext uri="{FF2B5EF4-FFF2-40B4-BE49-F238E27FC236}">
                <a16:creationId xmlns:a16="http://schemas.microsoft.com/office/drawing/2014/main" id="{8BC06452-05B7-8E11-9ED9-1F63CCD91D3C}"/>
              </a:ext>
            </a:extLst>
          </p:cNvPr>
          <p:cNvSpPr txBox="1">
            <a:spLocks/>
          </p:cNvSpPr>
          <p:nvPr/>
        </p:nvSpPr>
        <p:spPr>
          <a:xfrm>
            <a:off x="253773" y="530694"/>
            <a:ext cx="11151215" cy="638369"/>
          </a:xfrm>
          <a:prstGeom prst="rect">
            <a:avLst/>
          </a:prstGeom>
        </p:spPr>
        <p:txBody>
          <a:bodyPr anchor="ctr">
            <a:noAutofit/>
          </a:bodyPr>
          <a:lstStyle>
            <a:lvl1pPr algn="l" defTabSz="457200" rtl="0" eaLnBrk="1" latinLnBrk="0" hangingPunct="1">
              <a:lnSpc>
                <a:spcPct val="90000"/>
              </a:lnSpc>
              <a:spcBef>
                <a:spcPct val="0"/>
              </a:spcBef>
              <a:buNone/>
              <a:defRPr sz="4000" b="1" i="0" kern="100" spc="0" baseline="0">
                <a:solidFill>
                  <a:schemeClr val="tx1"/>
                </a:solidFill>
                <a:latin typeface="Arial"/>
                <a:ea typeface="+mj-ea"/>
                <a:cs typeface="Arial"/>
              </a:defRPr>
            </a:lvl1pPr>
          </a:lstStyle>
          <a:p>
            <a:pPr marL="0" marR="0" lvl="0" indent="0" algn="l" defTabSz="457200" rtl="0" eaLnBrk="1" fontAlgn="auto" latinLnBrk="0" hangingPunct="1">
              <a:lnSpc>
                <a:spcPct val="90000"/>
              </a:lnSpc>
              <a:spcBef>
                <a:spcPct val="0"/>
              </a:spcBef>
              <a:spcAft>
                <a:spcPts val="0"/>
              </a:spcAft>
              <a:buClrTx/>
              <a:buSzTx/>
              <a:buFontTx/>
              <a:buNone/>
              <a:tabLst/>
              <a:defRPr/>
            </a:pPr>
            <a:r>
              <a:rPr kumimoji="0" lang="en-US" sz="3000" b="0" i="0" u="none" strike="noStrike" kern="100" cap="none" spc="0" normalizeH="0" baseline="0" noProof="0" dirty="0">
                <a:ln>
                  <a:noFill/>
                </a:ln>
                <a:solidFill>
                  <a:sysClr val="windowText" lastClr="000000"/>
                </a:solidFill>
                <a:effectLst/>
                <a:uLnTx/>
                <a:uFillTx/>
                <a:latin typeface="Arial"/>
                <a:ea typeface="+mj-ea"/>
                <a:cs typeface="Arial"/>
              </a:rPr>
              <a:t>Onset of Myelopathy</a:t>
            </a:r>
          </a:p>
        </p:txBody>
      </p:sp>
      <p:sp>
        <p:nvSpPr>
          <p:cNvPr id="15" name="TextBox 14">
            <a:extLst>
              <a:ext uri="{FF2B5EF4-FFF2-40B4-BE49-F238E27FC236}">
                <a16:creationId xmlns:a16="http://schemas.microsoft.com/office/drawing/2014/main" id="{A4A07F88-4FF4-99F9-0CD8-F5C7F174EB95}"/>
              </a:ext>
            </a:extLst>
          </p:cNvPr>
          <p:cNvSpPr txBox="1"/>
          <p:nvPr/>
        </p:nvSpPr>
        <p:spPr>
          <a:xfrm>
            <a:off x="1173847" y="6142447"/>
            <a:ext cx="10615556" cy="230832"/>
          </a:xfrm>
          <a:prstGeom prst="rect">
            <a:avLst/>
          </a:prstGeom>
          <a:noFill/>
        </p:spPr>
        <p:txBody>
          <a:bodyPr wrap="square" rtlCol="0">
            <a:spAutoFit/>
          </a:bodyPr>
          <a:lstStyle/>
          <a:p>
            <a:r>
              <a:rPr lang="en-US" sz="900" dirty="0">
                <a:latin typeface="GuardianSans"/>
              </a:rPr>
              <a:t>Bednarik J, Presymptomatic </a:t>
            </a:r>
            <a:r>
              <a:rPr lang="en-US" sz="900" dirty="0" err="1">
                <a:latin typeface="GuardianSans"/>
              </a:rPr>
              <a:t>spondylotic</a:t>
            </a:r>
            <a:r>
              <a:rPr lang="en-US" sz="900" dirty="0">
                <a:latin typeface="GuardianSans"/>
              </a:rPr>
              <a:t> cervical myelopathy: an updated predictive model. </a:t>
            </a:r>
            <a:r>
              <a:rPr lang="en-US" sz="900" dirty="0" err="1">
                <a:latin typeface="GuardianSans"/>
              </a:rPr>
              <a:t>Eur</a:t>
            </a:r>
            <a:r>
              <a:rPr lang="en-US" sz="900" dirty="0">
                <a:latin typeface="GuardianSans"/>
              </a:rPr>
              <a:t> Spine J 2008;17(3):421–431. </a:t>
            </a:r>
            <a:endParaRPr lang="en-US" sz="900" dirty="0">
              <a:effectLst/>
              <a:latin typeface="GuardianSans"/>
            </a:endParaRPr>
          </a:p>
        </p:txBody>
      </p:sp>
      <p:pic>
        <p:nvPicPr>
          <p:cNvPr id="5" name="Picture 4" descr="A green clock with a arrow pointing to the center&#10;&#10;Description automatically generated">
            <a:extLst>
              <a:ext uri="{FF2B5EF4-FFF2-40B4-BE49-F238E27FC236}">
                <a16:creationId xmlns:a16="http://schemas.microsoft.com/office/drawing/2014/main" id="{5F3056F5-2617-2ED2-3B0E-B25B08466CA4}"/>
              </a:ext>
            </a:extLst>
          </p:cNvPr>
          <p:cNvPicPr>
            <a:picLocks noChangeAspect="1"/>
          </p:cNvPicPr>
          <p:nvPr/>
        </p:nvPicPr>
        <p:blipFill>
          <a:blip r:embed="rId4"/>
          <a:stretch>
            <a:fillRect/>
          </a:stretch>
        </p:blipFill>
        <p:spPr>
          <a:xfrm>
            <a:off x="9834277" y="95297"/>
            <a:ext cx="663964" cy="618383"/>
          </a:xfrm>
          <a:prstGeom prst="rect">
            <a:avLst/>
          </a:prstGeom>
        </p:spPr>
      </p:pic>
      <p:sp>
        <p:nvSpPr>
          <p:cNvPr id="13" name="Text Placeholder 13">
            <a:extLst>
              <a:ext uri="{FF2B5EF4-FFF2-40B4-BE49-F238E27FC236}">
                <a16:creationId xmlns:a16="http://schemas.microsoft.com/office/drawing/2014/main" id="{9129108A-D672-CAC9-67CD-887AEE035C2F}"/>
              </a:ext>
            </a:extLst>
          </p:cNvPr>
          <p:cNvSpPr txBox="1">
            <a:spLocks/>
          </p:cNvSpPr>
          <p:nvPr/>
        </p:nvSpPr>
        <p:spPr>
          <a:xfrm>
            <a:off x="252676" y="2520161"/>
            <a:ext cx="9580505" cy="466296"/>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500"/>
              </a:spcAft>
              <a:buClr>
                <a:sysClr val="windowText" lastClr="000000">
                  <a:lumMod val="50000"/>
                  <a:lumOff val="50000"/>
                </a:sysClr>
              </a:buClr>
              <a:buSzPct val="100000"/>
              <a:buFont typeface="Wingdings" charset="2"/>
              <a:buNone/>
              <a:tabLst/>
              <a:defRPr/>
            </a:pPr>
            <a:endParaRPr lang="en-US" dirty="0">
              <a:solidFill>
                <a:sysClr val="windowText" lastClr="000000"/>
              </a:solidFill>
            </a:endParaRPr>
          </a:p>
        </p:txBody>
      </p:sp>
      <p:pic>
        <p:nvPicPr>
          <p:cNvPr id="20" name="Picture 19">
            <a:extLst>
              <a:ext uri="{FF2B5EF4-FFF2-40B4-BE49-F238E27FC236}">
                <a16:creationId xmlns:a16="http://schemas.microsoft.com/office/drawing/2014/main" id="{301E3CCF-6618-F577-1550-D69913F6EC96}"/>
              </a:ext>
            </a:extLst>
          </p:cNvPr>
          <p:cNvPicPr>
            <a:picLocks noChangeAspect="1"/>
          </p:cNvPicPr>
          <p:nvPr/>
        </p:nvPicPr>
        <p:blipFill>
          <a:blip r:embed="rId5"/>
          <a:stretch>
            <a:fillRect/>
          </a:stretch>
        </p:blipFill>
        <p:spPr>
          <a:xfrm>
            <a:off x="537912" y="1107975"/>
            <a:ext cx="10582936" cy="5009256"/>
          </a:xfrm>
          <a:prstGeom prst="rect">
            <a:avLst/>
          </a:prstGeom>
        </p:spPr>
      </p:pic>
    </p:spTree>
    <p:extLst>
      <p:ext uri="{BB962C8B-B14F-4D97-AF65-F5344CB8AC3E}">
        <p14:creationId xmlns:p14="http://schemas.microsoft.com/office/powerpoint/2010/main" val="1746860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73E02F-6495-C394-2825-F1738D8595B3}"/>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3B7553F2-8B5F-BCB9-793A-479A54C584D1}"/>
              </a:ext>
            </a:extLst>
          </p:cNvPr>
          <p:cNvSpPr/>
          <p:nvPr/>
        </p:nvSpPr>
        <p:spPr>
          <a:xfrm>
            <a:off x="0" y="6341806"/>
            <a:ext cx="12192000" cy="516194"/>
          </a:xfrm>
          <a:prstGeom prst="rect">
            <a:avLst/>
          </a:prstGeom>
          <a:solidFill>
            <a:srgbClr val="0959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12">
            <a:extLst>
              <a:ext uri="{FF2B5EF4-FFF2-40B4-BE49-F238E27FC236}">
                <a16:creationId xmlns:a16="http://schemas.microsoft.com/office/drawing/2014/main" id="{27CEA8E7-65B5-9AA5-4BF8-0E93999833B4}"/>
              </a:ext>
            </a:extLst>
          </p:cNvPr>
          <p:cNvSpPr txBox="1">
            <a:spLocks/>
          </p:cNvSpPr>
          <p:nvPr/>
        </p:nvSpPr>
        <p:spPr>
          <a:xfrm>
            <a:off x="6096000" y="278282"/>
            <a:ext cx="5842227" cy="252412"/>
          </a:xfrm>
          <a:prstGeom prst="rect">
            <a:avLst/>
          </a:prstGeom>
        </p:spPr>
        <p:txBody>
          <a:bodyPr anchor="ctr">
            <a:noAutofit/>
          </a:bodyPr>
          <a:lstStyle>
            <a:lvl1pPr marL="0" indent="0" algn="r"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4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1800"/>
              </a:spcAft>
              <a:buClr>
                <a:sysClr val="windowText" lastClr="000000">
                  <a:lumMod val="50000"/>
                  <a:lumOff val="50000"/>
                </a:sysClr>
              </a:buClr>
              <a:buSzPct val="100000"/>
              <a:buFont typeface="Wingdings" charset="2"/>
              <a:buNone/>
              <a:tabLst/>
              <a:defRPr/>
            </a:pPr>
            <a:r>
              <a:rPr kumimoji="0" lang="en-US" sz="1600" b="0" i="0" u="none" strike="noStrike" kern="1200" cap="none" spc="0" normalizeH="0" baseline="0" noProof="0" dirty="0">
                <a:ln>
                  <a:noFill/>
                </a:ln>
                <a:solidFill>
                  <a:sysClr val="windowText" lastClr="000000"/>
                </a:solidFill>
                <a:effectLst/>
                <a:uLnTx/>
                <a:uFillTx/>
                <a:latin typeface="Arial"/>
                <a:ea typeface="+mn-ea"/>
                <a:cs typeface="Arial"/>
              </a:rPr>
              <a:t>Background</a:t>
            </a:r>
          </a:p>
        </p:txBody>
      </p:sp>
      <p:sp>
        <p:nvSpPr>
          <p:cNvPr id="23" name="Rectangle 22">
            <a:extLst>
              <a:ext uri="{FF2B5EF4-FFF2-40B4-BE49-F238E27FC236}">
                <a16:creationId xmlns:a16="http://schemas.microsoft.com/office/drawing/2014/main" id="{CD89387A-8513-5927-B409-682D348D57BC}"/>
              </a:ext>
            </a:extLst>
          </p:cNvPr>
          <p:cNvSpPr/>
          <p:nvPr/>
        </p:nvSpPr>
        <p:spPr>
          <a:xfrm>
            <a:off x="163563" y="591781"/>
            <a:ext cx="45719" cy="516194"/>
          </a:xfrm>
          <a:prstGeom prst="rect">
            <a:avLst/>
          </a:prstGeom>
          <a:solidFill>
            <a:srgbClr val="0959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71E5BB5F-9CF1-9F93-0051-3E003C3F9A87}"/>
              </a:ext>
            </a:extLst>
          </p:cNvPr>
          <p:cNvSpPr txBox="1"/>
          <p:nvPr/>
        </p:nvSpPr>
        <p:spPr>
          <a:xfrm>
            <a:off x="5510743" y="6476459"/>
            <a:ext cx="1170513" cy="246888"/>
          </a:xfrm>
          <a:prstGeom prst="rect">
            <a:avLst/>
          </a:prstGeom>
          <a:noFill/>
        </p:spPr>
        <p:txBody>
          <a:bodyPr wrap="none" rtlCol="0">
            <a:spAutoFit/>
          </a:bodyPr>
          <a:lstStyle/>
          <a:p>
            <a:r>
              <a:rPr lang="en-US" sz="1000" dirty="0">
                <a:solidFill>
                  <a:schemeClr val="bg2"/>
                </a:solidFill>
                <a:latin typeface="Arial" panose="020B0604020202020204" pitchFamily="34" charset="0"/>
                <a:cs typeface="Arial" panose="020B0604020202020204" pitchFamily="34" charset="0"/>
              </a:rPr>
              <a:t>Internal Use Only</a:t>
            </a:r>
          </a:p>
        </p:txBody>
      </p:sp>
      <p:grpSp>
        <p:nvGrpSpPr>
          <p:cNvPr id="2" name="Group 1">
            <a:extLst>
              <a:ext uri="{FF2B5EF4-FFF2-40B4-BE49-F238E27FC236}">
                <a16:creationId xmlns:a16="http://schemas.microsoft.com/office/drawing/2014/main" id="{085E5BA3-3C1E-EB66-12EB-2EFB07BC91DB}"/>
              </a:ext>
            </a:extLst>
          </p:cNvPr>
          <p:cNvGrpSpPr/>
          <p:nvPr/>
        </p:nvGrpSpPr>
        <p:grpSpPr>
          <a:xfrm>
            <a:off x="590329" y="5739310"/>
            <a:ext cx="585149" cy="1118690"/>
            <a:chOff x="590329" y="5739310"/>
            <a:chExt cx="585149" cy="1118690"/>
          </a:xfrm>
          <a:effectLst>
            <a:outerShdw blurRad="50800" dist="38100" dir="2700000" algn="tl" rotWithShape="0">
              <a:prstClr val="black">
                <a:alpha val="40000"/>
              </a:prstClr>
            </a:outerShdw>
          </a:effectLst>
        </p:grpSpPr>
        <p:sp>
          <p:nvSpPr>
            <p:cNvPr id="8" name="Rectangle 7">
              <a:extLst>
                <a:ext uri="{FF2B5EF4-FFF2-40B4-BE49-F238E27FC236}">
                  <a16:creationId xmlns:a16="http://schemas.microsoft.com/office/drawing/2014/main" id="{94CA0398-4942-250F-8B23-5BC4ACBE7725}"/>
                </a:ext>
              </a:extLst>
            </p:cNvPr>
            <p:cNvSpPr/>
            <p:nvPr/>
          </p:nvSpPr>
          <p:spPr>
            <a:xfrm>
              <a:off x="590329" y="5739310"/>
              <a:ext cx="585149" cy="1118690"/>
            </a:xfrm>
            <a:prstGeom prst="rect">
              <a:avLst/>
            </a:prstGeom>
            <a:solidFill>
              <a:srgbClr val="0F5E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6">
              <a:extLst>
                <a:ext uri="{FF2B5EF4-FFF2-40B4-BE49-F238E27FC236}">
                  <a16:creationId xmlns:a16="http://schemas.microsoft.com/office/drawing/2014/main" id="{A0D0AB65-47DE-C264-D820-A409E31BDD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3" y="5892658"/>
              <a:ext cx="491360" cy="449148"/>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Title 11">
            <a:extLst>
              <a:ext uri="{FF2B5EF4-FFF2-40B4-BE49-F238E27FC236}">
                <a16:creationId xmlns:a16="http://schemas.microsoft.com/office/drawing/2014/main" id="{382D56E2-B43F-A659-87E4-63280C08A241}"/>
              </a:ext>
            </a:extLst>
          </p:cNvPr>
          <p:cNvSpPr txBox="1">
            <a:spLocks/>
          </p:cNvSpPr>
          <p:nvPr/>
        </p:nvSpPr>
        <p:spPr>
          <a:xfrm>
            <a:off x="253773" y="530694"/>
            <a:ext cx="11151215" cy="638369"/>
          </a:xfrm>
          <a:prstGeom prst="rect">
            <a:avLst/>
          </a:prstGeom>
        </p:spPr>
        <p:txBody>
          <a:bodyPr anchor="ctr">
            <a:noAutofit/>
          </a:bodyPr>
          <a:lstStyle>
            <a:lvl1pPr algn="l" defTabSz="457200" rtl="0" eaLnBrk="1" latinLnBrk="0" hangingPunct="1">
              <a:lnSpc>
                <a:spcPct val="90000"/>
              </a:lnSpc>
              <a:spcBef>
                <a:spcPct val="0"/>
              </a:spcBef>
              <a:buNone/>
              <a:defRPr sz="4000" b="1" i="0" kern="100" spc="0" baseline="0">
                <a:solidFill>
                  <a:schemeClr val="tx1"/>
                </a:solidFill>
                <a:latin typeface="Arial"/>
                <a:ea typeface="+mj-ea"/>
                <a:cs typeface="Arial"/>
              </a:defRPr>
            </a:lvl1pPr>
          </a:lstStyle>
          <a:p>
            <a:pPr marL="0" marR="0" lvl="0" indent="0" algn="l" defTabSz="457200" rtl="0" eaLnBrk="1" fontAlgn="auto" latinLnBrk="0" hangingPunct="1">
              <a:lnSpc>
                <a:spcPct val="90000"/>
              </a:lnSpc>
              <a:spcBef>
                <a:spcPct val="0"/>
              </a:spcBef>
              <a:spcAft>
                <a:spcPts val="0"/>
              </a:spcAft>
              <a:buClrTx/>
              <a:buSzTx/>
              <a:buFontTx/>
              <a:buNone/>
              <a:tabLst/>
              <a:defRPr/>
            </a:pPr>
            <a:r>
              <a:rPr kumimoji="0" lang="en-US" sz="3000" b="0" i="0" u="none" strike="noStrike" kern="100" cap="none" spc="0" normalizeH="0" baseline="0" noProof="0" dirty="0">
                <a:ln>
                  <a:noFill/>
                </a:ln>
                <a:solidFill>
                  <a:sysClr val="windowText" lastClr="000000"/>
                </a:solidFill>
                <a:effectLst/>
                <a:uLnTx/>
                <a:uFillTx/>
                <a:latin typeface="Arial"/>
                <a:ea typeface="+mj-ea"/>
                <a:cs typeface="Arial"/>
              </a:rPr>
              <a:t>Chronic Myelopathy timelines</a:t>
            </a:r>
          </a:p>
        </p:txBody>
      </p:sp>
      <p:sp>
        <p:nvSpPr>
          <p:cNvPr id="15" name="TextBox 14">
            <a:extLst>
              <a:ext uri="{FF2B5EF4-FFF2-40B4-BE49-F238E27FC236}">
                <a16:creationId xmlns:a16="http://schemas.microsoft.com/office/drawing/2014/main" id="{C399C2F8-82B9-167F-F740-334D8736CEB6}"/>
              </a:ext>
            </a:extLst>
          </p:cNvPr>
          <p:cNvSpPr txBox="1"/>
          <p:nvPr/>
        </p:nvSpPr>
        <p:spPr>
          <a:xfrm>
            <a:off x="1173847" y="6142447"/>
            <a:ext cx="10615556" cy="230832"/>
          </a:xfrm>
          <a:prstGeom prst="rect">
            <a:avLst/>
          </a:prstGeom>
          <a:noFill/>
        </p:spPr>
        <p:txBody>
          <a:bodyPr wrap="square" rtlCol="0">
            <a:spAutoFit/>
          </a:bodyPr>
          <a:lstStyle/>
          <a:p>
            <a:r>
              <a:rPr lang="en-US" sz="900">
                <a:latin typeface="GuardianSans"/>
              </a:rPr>
              <a:t>Kato S, Nouri A, Reihani-Kermani H, et al. Postoperative resolution of MRI signal intensity changes and the associated impact on outcomes in degenerative cervical myelopathy. Spine 2018;43:824–831.</a:t>
            </a:r>
            <a:endParaRPr lang="en-US" sz="900" dirty="0">
              <a:effectLst/>
              <a:latin typeface="GuardianSans"/>
            </a:endParaRPr>
          </a:p>
        </p:txBody>
      </p:sp>
      <p:pic>
        <p:nvPicPr>
          <p:cNvPr id="5" name="Picture 4" descr="A green clock with a arrow pointing to the center&#10;&#10;Description automatically generated">
            <a:extLst>
              <a:ext uri="{FF2B5EF4-FFF2-40B4-BE49-F238E27FC236}">
                <a16:creationId xmlns:a16="http://schemas.microsoft.com/office/drawing/2014/main" id="{8601C419-F391-270A-EF93-89EEC8EBFBCF}"/>
              </a:ext>
            </a:extLst>
          </p:cNvPr>
          <p:cNvPicPr>
            <a:picLocks noChangeAspect="1"/>
          </p:cNvPicPr>
          <p:nvPr/>
        </p:nvPicPr>
        <p:blipFill>
          <a:blip r:embed="rId4"/>
          <a:stretch>
            <a:fillRect/>
          </a:stretch>
        </p:blipFill>
        <p:spPr>
          <a:xfrm>
            <a:off x="9834277" y="95297"/>
            <a:ext cx="663964" cy="618383"/>
          </a:xfrm>
          <a:prstGeom prst="rect">
            <a:avLst/>
          </a:prstGeom>
        </p:spPr>
      </p:pic>
      <p:sp>
        <p:nvSpPr>
          <p:cNvPr id="13" name="Text Placeholder 13">
            <a:extLst>
              <a:ext uri="{FF2B5EF4-FFF2-40B4-BE49-F238E27FC236}">
                <a16:creationId xmlns:a16="http://schemas.microsoft.com/office/drawing/2014/main" id="{6ECB0DC7-8753-6927-5646-C418E470717F}"/>
              </a:ext>
            </a:extLst>
          </p:cNvPr>
          <p:cNvSpPr txBox="1">
            <a:spLocks/>
          </p:cNvSpPr>
          <p:nvPr/>
        </p:nvSpPr>
        <p:spPr>
          <a:xfrm>
            <a:off x="252676" y="2520161"/>
            <a:ext cx="9580505" cy="466296"/>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500"/>
              </a:spcAft>
              <a:buClr>
                <a:sysClr val="windowText" lastClr="000000">
                  <a:lumMod val="50000"/>
                  <a:lumOff val="50000"/>
                </a:sysClr>
              </a:buClr>
              <a:buSzPct val="100000"/>
              <a:buFont typeface="Wingdings" charset="2"/>
              <a:buNone/>
              <a:tabLst/>
              <a:defRPr/>
            </a:pPr>
            <a:endParaRPr lang="en-US" dirty="0">
              <a:solidFill>
                <a:sysClr val="windowText" lastClr="000000"/>
              </a:solidFill>
            </a:endParaRPr>
          </a:p>
        </p:txBody>
      </p:sp>
      <p:pic>
        <p:nvPicPr>
          <p:cNvPr id="18" name="Picture 17">
            <a:extLst>
              <a:ext uri="{FF2B5EF4-FFF2-40B4-BE49-F238E27FC236}">
                <a16:creationId xmlns:a16="http://schemas.microsoft.com/office/drawing/2014/main" id="{51C6FD45-C13D-AB05-F0D0-B9B6849F2BF2}"/>
              </a:ext>
            </a:extLst>
          </p:cNvPr>
          <p:cNvPicPr>
            <a:picLocks noChangeAspect="1"/>
          </p:cNvPicPr>
          <p:nvPr/>
        </p:nvPicPr>
        <p:blipFill>
          <a:blip r:embed="rId5"/>
          <a:stretch>
            <a:fillRect/>
          </a:stretch>
        </p:blipFill>
        <p:spPr>
          <a:xfrm>
            <a:off x="1481066" y="1133190"/>
            <a:ext cx="8696627" cy="5009257"/>
          </a:xfrm>
          <a:prstGeom prst="rect">
            <a:avLst/>
          </a:prstGeom>
        </p:spPr>
      </p:pic>
    </p:spTree>
    <p:extLst>
      <p:ext uri="{BB962C8B-B14F-4D97-AF65-F5344CB8AC3E}">
        <p14:creationId xmlns:p14="http://schemas.microsoft.com/office/powerpoint/2010/main" val="11179815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42CAE-84E5-CB35-6166-ED059ADCC0E1}"/>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3AE6C2E5-EEB6-D7C0-6E48-2FE43C783110}"/>
              </a:ext>
            </a:extLst>
          </p:cNvPr>
          <p:cNvSpPr/>
          <p:nvPr/>
        </p:nvSpPr>
        <p:spPr>
          <a:xfrm>
            <a:off x="0" y="6341806"/>
            <a:ext cx="12192000" cy="516194"/>
          </a:xfrm>
          <a:prstGeom prst="rect">
            <a:avLst/>
          </a:prstGeom>
          <a:solidFill>
            <a:srgbClr val="0959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12">
            <a:extLst>
              <a:ext uri="{FF2B5EF4-FFF2-40B4-BE49-F238E27FC236}">
                <a16:creationId xmlns:a16="http://schemas.microsoft.com/office/drawing/2014/main" id="{BE3F7BE7-61B0-1B23-D048-1FAC479FC08C}"/>
              </a:ext>
            </a:extLst>
          </p:cNvPr>
          <p:cNvSpPr txBox="1">
            <a:spLocks/>
          </p:cNvSpPr>
          <p:nvPr/>
        </p:nvSpPr>
        <p:spPr>
          <a:xfrm>
            <a:off x="6096000" y="278282"/>
            <a:ext cx="5842227" cy="252412"/>
          </a:xfrm>
          <a:prstGeom prst="rect">
            <a:avLst/>
          </a:prstGeom>
        </p:spPr>
        <p:txBody>
          <a:bodyPr anchor="ctr">
            <a:noAutofit/>
          </a:bodyPr>
          <a:lstStyle>
            <a:lvl1pPr marL="0" indent="0" algn="r"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4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1800"/>
              </a:spcAft>
              <a:buClr>
                <a:sysClr val="windowText" lastClr="000000">
                  <a:lumMod val="50000"/>
                  <a:lumOff val="50000"/>
                </a:sysClr>
              </a:buClr>
              <a:buSzPct val="100000"/>
              <a:buFont typeface="Wingdings" charset="2"/>
              <a:buNone/>
              <a:tabLst/>
              <a:defRPr/>
            </a:pPr>
            <a:r>
              <a:rPr kumimoji="0" lang="en-US" sz="1600" b="0" i="0" u="none" strike="noStrike" kern="1200" cap="none" spc="0" normalizeH="0" baseline="0" noProof="0" dirty="0">
                <a:ln>
                  <a:noFill/>
                </a:ln>
                <a:solidFill>
                  <a:sysClr val="windowText" lastClr="000000"/>
                </a:solidFill>
                <a:effectLst/>
                <a:uLnTx/>
                <a:uFillTx/>
                <a:latin typeface="Arial"/>
                <a:ea typeface="+mn-ea"/>
                <a:cs typeface="Arial"/>
              </a:rPr>
              <a:t>Background</a:t>
            </a:r>
          </a:p>
        </p:txBody>
      </p:sp>
      <p:sp>
        <p:nvSpPr>
          <p:cNvPr id="23" name="Rectangle 22">
            <a:extLst>
              <a:ext uri="{FF2B5EF4-FFF2-40B4-BE49-F238E27FC236}">
                <a16:creationId xmlns:a16="http://schemas.microsoft.com/office/drawing/2014/main" id="{B92D85A7-9364-7DAD-0999-DC6E3F53E9DA}"/>
              </a:ext>
            </a:extLst>
          </p:cNvPr>
          <p:cNvSpPr/>
          <p:nvPr/>
        </p:nvSpPr>
        <p:spPr>
          <a:xfrm>
            <a:off x="163563" y="591781"/>
            <a:ext cx="45719" cy="516194"/>
          </a:xfrm>
          <a:prstGeom prst="rect">
            <a:avLst/>
          </a:prstGeom>
          <a:solidFill>
            <a:srgbClr val="0959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F29680E0-11F9-734C-2811-AB34FF2F74B9}"/>
              </a:ext>
            </a:extLst>
          </p:cNvPr>
          <p:cNvSpPr txBox="1"/>
          <p:nvPr/>
        </p:nvSpPr>
        <p:spPr>
          <a:xfrm>
            <a:off x="5510743" y="6476459"/>
            <a:ext cx="1170513" cy="246888"/>
          </a:xfrm>
          <a:prstGeom prst="rect">
            <a:avLst/>
          </a:prstGeom>
          <a:noFill/>
        </p:spPr>
        <p:txBody>
          <a:bodyPr wrap="none" rtlCol="0">
            <a:spAutoFit/>
          </a:bodyPr>
          <a:lstStyle/>
          <a:p>
            <a:r>
              <a:rPr lang="en-US" sz="1000" dirty="0">
                <a:solidFill>
                  <a:schemeClr val="bg2"/>
                </a:solidFill>
                <a:latin typeface="Arial" panose="020B0604020202020204" pitchFamily="34" charset="0"/>
                <a:cs typeface="Arial" panose="020B0604020202020204" pitchFamily="34" charset="0"/>
              </a:rPr>
              <a:t>Internal Use Only</a:t>
            </a:r>
          </a:p>
        </p:txBody>
      </p:sp>
      <p:grpSp>
        <p:nvGrpSpPr>
          <p:cNvPr id="2" name="Group 1">
            <a:extLst>
              <a:ext uri="{FF2B5EF4-FFF2-40B4-BE49-F238E27FC236}">
                <a16:creationId xmlns:a16="http://schemas.microsoft.com/office/drawing/2014/main" id="{A2A0E2E1-ED86-3C97-E345-72365F3CEA19}"/>
              </a:ext>
            </a:extLst>
          </p:cNvPr>
          <p:cNvGrpSpPr/>
          <p:nvPr/>
        </p:nvGrpSpPr>
        <p:grpSpPr>
          <a:xfrm>
            <a:off x="590329" y="5739310"/>
            <a:ext cx="585149" cy="1118690"/>
            <a:chOff x="590329" y="5739310"/>
            <a:chExt cx="585149" cy="1118690"/>
          </a:xfrm>
          <a:effectLst>
            <a:outerShdw blurRad="50800" dist="38100" dir="2700000" algn="tl" rotWithShape="0">
              <a:prstClr val="black">
                <a:alpha val="40000"/>
              </a:prstClr>
            </a:outerShdw>
          </a:effectLst>
        </p:grpSpPr>
        <p:sp>
          <p:nvSpPr>
            <p:cNvPr id="8" name="Rectangle 7">
              <a:extLst>
                <a:ext uri="{FF2B5EF4-FFF2-40B4-BE49-F238E27FC236}">
                  <a16:creationId xmlns:a16="http://schemas.microsoft.com/office/drawing/2014/main" id="{01086529-369D-E0F1-6E5D-3660DC00B22B}"/>
                </a:ext>
              </a:extLst>
            </p:cNvPr>
            <p:cNvSpPr/>
            <p:nvPr/>
          </p:nvSpPr>
          <p:spPr>
            <a:xfrm>
              <a:off x="590329" y="5739310"/>
              <a:ext cx="585149" cy="1118690"/>
            </a:xfrm>
            <a:prstGeom prst="rect">
              <a:avLst/>
            </a:prstGeom>
            <a:solidFill>
              <a:srgbClr val="0F5E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6">
              <a:extLst>
                <a:ext uri="{FF2B5EF4-FFF2-40B4-BE49-F238E27FC236}">
                  <a16:creationId xmlns:a16="http://schemas.microsoft.com/office/drawing/2014/main" id="{74AF25AE-7429-3359-DFF4-F34AE8D091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3" y="5892658"/>
              <a:ext cx="491360" cy="449148"/>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Title 11">
            <a:extLst>
              <a:ext uri="{FF2B5EF4-FFF2-40B4-BE49-F238E27FC236}">
                <a16:creationId xmlns:a16="http://schemas.microsoft.com/office/drawing/2014/main" id="{1D5AB2FB-EA37-BA47-8087-7BF678D3B96E}"/>
              </a:ext>
            </a:extLst>
          </p:cNvPr>
          <p:cNvSpPr txBox="1">
            <a:spLocks/>
          </p:cNvSpPr>
          <p:nvPr/>
        </p:nvSpPr>
        <p:spPr>
          <a:xfrm>
            <a:off x="253773" y="530694"/>
            <a:ext cx="11151215" cy="638369"/>
          </a:xfrm>
          <a:prstGeom prst="rect">
            <a:avLst/>
          </a:prstGeom>
        </p:spPr>
        <p:txBody>
          <a:bodyPr anchor="ctr">
            <a:noAutofit/>
          </a:bodyPr>
          <a:lstStyle>
            <a:lvl1pPr algn="l" defTabSz="457200" rtl="0" eaLnBrk="1" latinLnBrk="0" hangingPunct="1">
              <a:lnSpc>
                <a:spcPct val="90000"/>
              </a:lnSpc>
              <a:spcBef>
                <a:spcPct val="0"/>
              </a:spcBef>
              <a:buNone/>
              <a:defRPr sz="4000" b="1" i="0" kern="100" spc="0" baseline="0">
                <a:solidFill>
                  <a:schemeClr val="tx1"/>
                </a:solidFill>
                <a:latin typeface="Arial"/>
                <a:ea typeface="+mj-ea"/>
                <a:cs typeface="Arial"/>
              </a:defRPr>
            </a:lvl1pPr>
          </a:lstStyle>
          <a:p>
            <a:pPr marL="0" marR="0" lvl="0" indent="0" algn="l" defTabSz="457200" rtl="0" eaLnBrk="1" fontAlgn="auto" latinLnBrk="0" hangingPunct="1">
              <a:lnSpc>
                <a:spcPct val="90000"/>
              </a:lnSpc>
              <a:spcBef>
                <a:spcPct val="0"/>
              </a:spcBef>
              <a:spcAft>
                <a:spcPts val="0"/>
              </a:spcAft>
              <a:buClrTx/>
              <a:buSzTx/>
              <a:buFontTx/>
              <a:buNone/>
              <a:tabLst/>
              <a:defRPr/>
            </a:pPr>
            <a:r>
              <a:rPr kumimoji="0" lang="en-US" sz="3000" b="0" i="0" u="none" strike="noStrike" kern="100" cap="none" spc="0" normalizeH="0" baseline="0" noProof="0" dirty="0">
                <a:ln>
                  <a:noFill/>
                </a:ln>
                <a:solidFill>
                  <a:sysClr val="windowText" lastClr="000000"/>
                </a:solidFill>
                <a:effectLst/>
                <a:uLnTx/>
                <a:uFillTx/>
                <a:latin typeface="Arial"/>
                <a:ea typeface="+mj-ea"/>
                <a:cs typeface="Arial"/>
              </a:rPr>
              <a:t>Post-Op Recovery </a:t>
            </a:r>
            <a:r>
              <a:rPr lang="en-US" sz="3000" b="0" dirty="0">
                <a:solidFill>
                  <a:sysClr val="windowText" lastClr="000000"/>
                </a:solidFill>
              </a:rPr>
              <a:t>T</a:t>
            </a:r>
            <a:r>
              <a:rPr kumimoji="0" lang="en-US" sz="3000" b="0" i="0" u="none" strike="noStrike" kern="100" cap="none" spc="0" normalizeH="0" baseline="0" noProof="0" dirty="0" err="1">
                <a:ln>
                  <a:noFill/>
                </a:ln>
                <a:solidFill>
                  <a:sysClr val="windowText" lastClr="000000"/>
                </a:solidFill>
                <a:effectLst/>
                <a:uLnTx/>
                <a:uFillTx/>
                <a:latin typeface="Arial"/>
                <a:ea typeface="+mj-ea"/>
                <a:cs typeface="Arial"/>
              </a:rPr>
              <a:t>imelines</a:t>
            </a:r>
            <a:endParaRPr kumimoji="0" lang="en-US" sz="3000" b="0" i="0" u="none" strike="noStrike" kern="100" cap="none" spc="0" normalizeH="0" baseline="0" noProof="0" dirty="0">
              <a:ln>
                <a:noFill/>
              </a:ln>
              <a:solidFill>
                <a:sysClr val="windowText" lastClr="000000"/>
              </a:solidFill>
              <a:effectLst/>
              <a:uLnTx/>
              <a:uFillTx/>
              <a:latin typeface="Arial"/>
              <a:ea typeface="+mj-ea"/>
              <a:cs typeface="Arial"/>
            </a:endParaRPr>
          </a:p>
        </p:txBody>
      </p:sp>
      <p:sp>
        <p:nvSpPr>
          <p:cNvPr id="15" name="TextBox 14">
            <a:extLst>
              <a:ext uri="{FF2B5EF4-FFF2-40B4-BE49-F238E27FC236}">
                <a16:creationId xmlns:a16="http://schemas.microsoft.com/office/drawing/2014/main" id="{FC1467FE-0838-6818-F3C5-39F1907A5102}"/>
              </a:ext>
            </a:extLst>
          </p:cNvPr>
          <p:cNvSpPr txBox="1"/>
          <p:nvPr/>
        </p:nvSpPr>
        <p:spPr>
          <a:xfrm>
            <a:off x="1175478" y="6030355"/>
            <a:ext cx="11880765" cy="646331"/>
          </a:xfrm>
          <a:prstGeom prst="rect">
            <a:avLst/>
          </a:prstGeom>
          <a:noFill/>
        </p:spPr>
        <p:txBody>
          <a:bodyPr wrap="square" rtlCol="0">
            <a:spAutoFit/>
          </a:bodyPr>
          <a:lstStyle/>
          <a:p>
            <a:r>
              <a:rPr lang="en-US" sz="900" dirty="0">
                <a:latin typeface="GuardianSans"/>
              </a:rPr>
              <a:t>Ghogawala Z, et al. Effect of ventral vs dorsal spinal surgery on patient-reported physical functioning in cervical </a:t>
            </a:r>
            <a:r>
              <a:rPr lang="en-US" sz="900" dirty="0" err="1">
                <a:latin typeface="GuardianSans"/>
              </a:rPr>
              <a:t>spondylotic</a:t>
            </a:r>
            <a:r>
              <a:rPr lang="en-US" sz="900" dirty="0">
                <a:latin typeface="GuardianSans"/>
              </a:rPr>
              <a:t> myelopathy: a randomized clinical trial. JAMA 2021;325(10):942–951. (CSM-S, n = 163)</a:t>
            </a:r>
          </a:p>
          <a:p>
            <a:r>
              <a:rPr lang="en-US" sz="900" dirty="0">
                <a:effectLst/>
                <a:latin typeface="GuardianSans"/>
              </a:rPr>
              <a:t>Kato S, et al. Postoperative resolution of MRI signal intensity changes and the associated impact on outcomes in DCM. Spine 2018;43:824–831. (n = 167)</a:t>
            </a:r>
          </a:p>
          <a:p>
            <a:endParaRPr lang="en-US" sz="900" dirty="0">
              <a:effectLst/>
              <a:latin typeface="GuardianSans"/>
            </a:endParaRPr>
          </a:p>
          <a:p>
            <a:endParaRPr lang="en-US" sz="900" dirty="0">
              <a:effectLst/>
              <a:latin typeface="GuardianSans"/>
            </a:endParaRPr>
          </a:p>
        </p:txBody>
      </p:sp>
      <p:pic>
        <p:nvPicPr>
          <p:cNvPr id="5" name="Picture 4" descr="A green clock with a arrow pointing to the center&#10;&#10;Description automatically generated">
            <a:extLst>
              <a:ext uri="{FF2B5EF4-FFF2-40B4-BE49-F238E27FC236}">
                <a16:creationId xmlns:a16="http://schemas.microsoft.com/office/drawing/2014/main" id="{C053211A-1FA0-ADC8-2605-4818323B87A8}"/>
              </a:ext>
            </a:extLst>
          </p:cNvPr>
          <p:cNvPicPr>
            <a:picLocks noChangeAspect="1"/>
          </p:cNvPicPr>
          <p:nvPr/>
        </p:nvPicPr>
        <p:blipFill>
          <a:blip r:embed="rId4"/>
          <a:stretch>
            <a:fillRect/>
          </a:stretch>
        </p:blipFill>
        <p:spPr>
          <a:xfrm>
            <a:off x="9834277" y="95297"/>
            <a:ext cx="663964" cy="618383"/>
          </a:xfrm>
          <a:prstGeom prst="rect">
            <a:avLst/>
          </a:prstGeom>
        </p:spPr>
      </p:pic>
      <p:sp>
        <p:nvSpPr>
          <p:cNvPr id="13" name="Text Placeholder 13">
            <a:extLst>
              <a:ext uri="{FF2B5EF4-FFF2-40B4-BE49-F238E27FC236}">
                <a16:creationId xmlns:a16="http://schemas.microsoft.com/office/drawing/2014/main" id="{8E8CF730-BFFD-D27F-09D5-1F6F3433464F}"/>
              </a:ext>
            </a:extLst>
          </p:cNvPr>
          <p:cNvSpPr txBox="1">
            <a:spLocks/>
          </p:cNvSpPr>
          <p:nvPr/>
        </p:nvSpPr>
        <p:spPr>
          <a:xfrm>
            <a:off x="252676" y="2520161"/>
            <a:ext cx="9580505" cy="466296"/>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500"/>
              </a:spcAft>
              <a:buClr>
                <a:sysClr val="windowText" lastClr="000000">
                  <a:lumMod val="50000"/>
                  <a:lumOff val="50000"/>
                </a:sysClr>
              </a:buClr>
              <a:buSzPct val="100000"/>
              <a:buFont typeface="Wingdings" charset="2"/>
              <a:buNone/>
              <a:tabLst/>
              <a:defRPr/>
            </a:pPr>
            <a:endParaRPr lang="en-US" dirty="0">
              <a:solidFill>
                <a:sysClr val="windowText" lastClr="000000"/>
              </a:solidFill>
            </a:endParaRPr>
          </a:p>
        </p:txBody>
      </p:sp>
      <p:pic>
        <p:nvPicPr>
          <p:cNvPr id="6" name="Picture 5">
            <a:extLst>
              <a:ext uri="{FF2B5EF4-FFF2-40B4-BE49-F238E27FC236}">
                <a16:creationId xmlns:a16="http://schemas.microsoft.com/office/drawing/2014/main" id="{8EE9A106-4CAB-0D99-A861-287A570842B0}"/>
              </a:ext>
            </a:extLst>
          </p:cNvPr>
          <p:cNvPicPr>
            <a:picLocks noChangeAspect="1"/>
          </p:cNvPicPr>
          <p:nvPr/>
        </p:nvPicPr>
        <p:blipFill>
          <a:blip r:embed="rId5"/>
          <a:stretch>
            <a:fillRect/>
          </a:stretch>
        </p:blipFill>
        <p:spPr>
          <a:xfrm>
            <a:off x="1997677" y="1096261"/>
            <a:ext cx="7663405" cy="4991430"/>
          </a:xfrm>
          <a:prstGeom prst="rect">
            <a:avLst/>
          </a:prstGeom>
        </p:spPr>
      </p:pic>
    </p:spTree>
    <p:extLst>
      <p:ext uri="{BB962C8B-B14F-4D97-AF65-F5344CB8AC3E}">
        <p14:creationId xmlns:p14="http://schemas.microsoft.com/office/powerpoint/2010/main" val="25075737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7E76B4-6C22-0E32-8844-6677E365D756}"/>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11DB21B1-91D7-6F16-5A12-4A2A24E48485}"/>
              </a:ext>
            </a:extLst>
          </p:cNvPr>
          <p:cNvSpPr/>
          <p:nvPr/>
        </p:nvSpPr>
        <p:spPr>
          <a:xfrm>
            <a:off x="0" y="6341806"/>
            <a:ext cx="12192000" cy="516194"/>
          </a:xfrm>
          <a:prstGeom prst="rect">
            <a:avLst/>
          </a:prstGeom>
          <a:solidFill>
            <a:srgbClr val="0959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12">
            <a:extLst>
              <a:ext uri="{FF2B5EF4-FFF2-40B4-BE49-F238E27FC236}">
                <a16:creationId xmlns:a16="http://schemas.microsoft.com/office/drawing/2014/main" id="{99233789-19F3-77AC-819A-A9D40C40C2DC}"/>
              </a:ext>
            </a:extLst>
          </p:cNvPr>
          <p:cNvSpPr txBox="1">
            <a:spLocks/>
          </p:cNvSpPr>
          <p:nvPr/>
        </p:nvSpPr>
        <p:spPr>
          <a:xfrm>
            <a:off x="6096000" y="278282"/>
            <a:ext cx="5842227" cy="252412"/>
          </a:xfrm>
          <a:prstGeom prst="rect">
            <a:avLst/>
          </a:prstGeom>
        </p:spPr>
        <p:txBody>
          <a:bodyPr anchor="ctr">
            <a:noAutofit/>
          </a:bodyPr>
          <a:lstStyle>
            <a:lvl1pPr marL="0" indent="0" algn="r"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4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1800"/>
              </a:spcAft>
              <a:buClr>
                <a:sysClr val="windowText" lastClr="000000">
                  <a:lumMod val="50000"/>
                  <a:lumOff val="50000"/>
                </a:sysClr>
              </a:buClr>
              <a:buSzPct val="100000"/>
              <a:buFont typeface="Wingdings" charset="2"/>
              <a:buNone/>
              <a:tabLst/>
              <a:defRPr/>
            </a:pPr>
            <a:r>
              <a:rPr kumimoji="0" lang="en-US" sz="1600" b="0" i="0" u="none" strike="noStrike" kern="1200" cap="none" spc="0" normalizeH="0" baseline="0" noProof="0" dirty="0">
                <a:ln>
                  <a:noFill/>
                </a:ln>
                <a:solidFill>
                  <a:sysClr val="windowText" lastClr="000000"/>
                </a:solidFill>
                <a:effectLst/>
                <a:uLnTx/>
                <a:uFillTx/>
                <a:latin typeface="Arial"/>
                <a:ea typeface="+mn-ea"/>
                <a:cs typeface="Arial"/>
              </a:rPr>
              <a:t>Background</a:t>
            </a:r>
          </a:p>
        </p:txBody>
      </p:sp>
      <p:sp>
        <p:nvSpPr>
          <p:cNvPr id="23" name="Rectangle 22">
            <a:extLst>
              <a:ext uri="{FF2B5EF4-FFF2-40B4-BE49-F238E27FC236}">
                <a16:creationId xmlns:a16="http://schemas.microsoft.com/office/drawing/2014/main" id="{425D0FCE-74E4-CF8B-0983-E3825DF698C6}"/>
              </a:ext>
            </a:extLst>
          </p:cNvPr>
          <p:cNvSpPr/>
          <p:nvPr/>
        </p:nvSpPr>
        <p:spPr>
          <a:xfrm>
            <a:off x="163563" y="591781"/>
            <a:ext cx="45719" cy="516194"/>
          </a:xfrm>
          <a:prstGeom prst="rect">
            <a:avLst/>
          </a:prstGeom>
          <a:solidFill>
            <a:srgbClr val="0959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72E5BA0D-61C0-D0CD-9707-12F9F2DB324B}"/>
              </a:ext>
            </a:extLst>
          </p:cNvPr>
          <p:cNvSpPr txBox="1"/>
          <p:nvPr/>
        </p:nvSpPr>
        <p:spPr>
          <a:xfrm>
            <a:off x="5510743" y="6476459"/>
            <a:ext cx="1170513" cy="246888"/>
          </a:xfrm>
          <a:prstGeom prst="rect">
            <a:avLst/>
          </a:prstGeom>
          <a:noFill/>
        </p:spPr>
        <p:txBody>
          <a:bodyPr wrap="none" rtlCol="0">
            <a:spAutoFit/>
          </a:bodyPr>
          <a:lstStyle/>
          <a:p>
            <a:r>
              <a:rPr lang="en-US" sz="1000" dirty="0">
                <a:solidFill>
                  <a:schemeClr val="bg2"/>
                </a:solidFill>
                <a:latin typeface="Arial" panose="020B0604020202020204" pitchFamily="34" charset="0"/>
                <a:cs typeface="Arial" panose="020B0604020202020204" pitchFamily="34" charset="0"/>
              </a:rPr>
              <a:t>Internal Use Only</a:t>
            </a:r>
          </a:p>
        </p:txBody>
      </p:sp>
      <p:grpSp>
        <p:nvGrpSpPr>
          <p:cNvPr id="2" name="Group 1">
            <a:extLst>
              <a:ext uri="{FF2B5EF4-FFF2-40B4-BE49-F238E27FC236}">
                <a16:creationId xmlns:a16="http://schemas.microsoft.com/office/drawing/2014/main" id="{C3D98858-63B2-B68E-9011-3CEB7795FC97}"/>
              </a:ext>
            </a:extLst>
          </p:cNvPr>
          <p:cNvGrpSpPr/>
          <p:nvPr/>
        </p:nvGrpSpPr>
        <p:grpSpPr>
          <a:xfrm>
            <a:off x="590329" y="5739310"/>
            <a:ext cx="585149" cy="1118690"/>
            <a:chOff x="590329" y="5739310"/>
            <a:chExt cx="585149" cy="1118690"/>
          </a:xfrm>
          <a:effectLst>
            <a:outerShdw blurRad="50800" dist="38100" dir="2700000" algn="tl" rotWithShape="0">
              <a:prstClr val="black">
                <a:alpha val="40000"/>
              </a:prstClr>
            </a:outerShdw>
          </a:effectLst>
        </p:grpSpPr>
        <p:sp>
          <p:nvSpPr>
            <p:cNvPr id="8" name="Rectangle 7">
              <a:extLst>
                <a:ext uri="{FF2B5EF4-FFF2-40B4-BE49-F238E27FC236}">
                  <a16:creationId xmlns:a16="http://schemas.microsoft.com/office/drawing/2014/main" id="{2FDFE26D-9605-CB38-177D-16780E586CED}"/>
                </a:ext>
              </a:extLst>
            </p:cNvPr>
            <p:cNvSpPr/>
            <p:nvPr/>
          </p:nvSpPr>
          <p:spPr>
            <a:xfrm>
              <a:off x="590329" y="5739310"/>
              <a:ext cx="585149" cy="1118690"/>
            </a:xfrm>
            <a:prstGeom prst="rect">
              <a:avLst/>
            </a:prstGeom>
            <a:solidFill>
              <a:srgbClr val="0F5E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6">
              <a:extLst>
                <a:ext uri="{FF2B5EF4-FFF2-40B4-BE49-F238E27FC236}">
                  <a16:creationId xmlns:a16="http://schemas.microsoft.com/office/drawing/2014/main" id="{D1EE8A15-51C1-B96C-02A5-45815E4053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3" y="5892658"/>
              <a:ext cx="491360" cy="449148"/>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Title 11">
            <a:extLst>
              <a:ext uri="{FF2B5EF4-FFF2-40B4-BE49-F238E27FC236}">
                <a16:creationId xmlns:a16="http://schemas.microsoft.com/office/drawing/2014/main" id="{D761C47B-0B57-BE5D-AFFE-EB825D394565}"/>
              </a:ext>
            </a:extLst>
          </p:cNvPr>
          <p:cNvSpPr txBox="1">
            <a:spLocks/>
          </p:cNvSpPr>
          <p:nvPr/>
        </p:nvSpPr>
        <p:spPr>
          <a:xfrm>
            <a:off x="253773" y="530694"/>
            <a:ext cx="11151215" cy="638369"/>
          </a:xfrm>
          <a:prstGeom prst="rect">
            <a:avLst/>
          </a:prstGeom>
        </p:spPr>
        <p:txBody>
          <a:bodyPr anchor="ctr">
            <a:noAutofit/>
          </a:bodyPr>
          <a:lstStyle>
            <a:lvl1pPr algn="l" defTabSz="457200" rtl="0" eaLnBrk="1" latinLnBrk="0" hangingPunct="1">
              <a:lnSpc>
                <a:spcPct val="90000"/>
              </a:lnSpc>
              <a:spcBef>
                <a:spcPct val="0"/>
              </a:spcBef>
              <a:buNone/>
              <a:defRPr sz="4000" b="1" i="0" kern="100" spc="0" baseline="0">
                <a:solidFill>
                  <a:schemeClr val="tx1"/>
                </a:solidFill>
                <a:latin typeface="Arial"/>
                <a:ea typeface="+mj-ea"/>
                <a:cs typeface="Arial"/>
              </a:defRPr>
            </a:lvl1pPr>
          </a:lstStyle>
          <a:p>
            <a:pPr marL="0" marR="0" lvl="0" indent="0" algn="l" defTabSz="457200" rtl="0" eaLnBrk="1" fontAlgn="auto" latinLnBrk="0" hangingPunct="1">
              <a:lnSpc>
                <a:spcPct val="90000"/>
              </a:lnSpc>
              <a:spcBef>
                <a:spcPct val="0"/>
              </a:spcBef>
              <a:spcAft>
                <a:spcPts val="0"/>
              </a:spcAft>
              <a:buClrTx/>
              <a:buSzTx/>
              <a:buFontTx/>
              <a:buNone/>
              <a:tabLst/>
              <a:defRPr/>
            </a:pPr>
            <a:r>
              <a:rPr kumimoji="0" lang="en-US" sz="3000" b="0" i="0" u="none" strike="noStrike" kern="100" cap="none" spc="0" normalizeH="0" baseline="0" noProof="0" dirty="0">
                <a:ln>
                  <a:noFill/>
                </a:ln>
                <a:solidFill>
                  <a:sysClr val="windowText" lastClr="000000"/>
                </a:solidFill>
                <a:effectLst/>
                <a:uLnTx/>
                <a:uFillTx/>
                <a:latin typeface="Arial"/>
                <a:ea typeface="+mj-ea"/>
                <a:cs typeface="Arial"/>
              </a:rPr>
              <a:t>Follow </a:t>
            </a:r>
            <a:r>
              <a:rPr lang="en-US" sz="3000" b="0" dirty="0">
                <a:solidFill>
                  <a:sysClr val="windowText" lastClr="000000"/>
                </a:solidFill>
              </a:rPr>
              <a:t>U</a:t>
            </a:r>
            <a:r>
              <a:rPr kumimoji="0" lang="en-US" sz="3000" b="0" i="0" u="none" strike="noStrike" kern="100" cap="none" spc="0" normalizeH="0" baseline="0" noProof="0" dirty="0">
                <a:ln>
                  <a:noFill/>
                </a:ln>
                <a:solidFill>
                  <a:sysClr val="windowText" lastClr="000000"/>
                </a:solidFill>
                <a:effectLst/>
                <a:uLnTx/>
                <a:uFillTx/>
                <a:latin typeface="Arial"/>
                <a:ea typeface="+mj-ea"/>
                <a:cs typeface="Arial"/>
              </a:rPr>
              <a:t>p Intervals</a:t>
            </a:r>
          </a:p>
        </p:txBody>
      </p:sp>
      <p:sp>
        <p:nvSpPr>
          <p:cNvPr id="15" name="TextBox 14">
            <a:extLst>
              <a:ext uri="{FF2B5EF4-FFF2-40B4-BE49-F238E27FC236}">
                <a16:creationId xmlns:a16="http://schemas.microsoft.com/office/drawing/2014/main" id="{3DBC162F-1A8F-06FA-3D1A-5E5B4BCF56AC}"/>
              </a:ext>
            </a:extLst>
          </p:cNvPr>
          <p:cNvSpPr txBox="1"/>
          <p:nvPr/>
        </p:nvSpPr>
        <p:spPr>
          <a:xfrm>
            <a:off x="1175478" y="6030355"/>
            <a:ext cx="11880765" cy="646331"/>
          </a:xfrm>
          <a:prstGeom prst="rect">
            <a:avLst/>
          </a:prstGeom>
          <a:noFill/>
        </p:spPr>
        <p:txBody>
          <a:bodyPr wrap="square" rtlCol="0">
            <a:spAutoFit/>
          </a:bodyPr>
          <a:lstStyle/>
          <a:p>
            <a:r>
              <a:rPr lang="en-US" sz="900" dirty="0">
                <a:latin typeface="GuardianSans"/>
              </a:rPr>
              <a:t>Tetreault LA, et al. The minimum clinically important difference of the modified Japanese </a:t>
            </a:r>
            <a:r>
              <a:rPr lang="en-US" sz="900" dirty="0" err="1">
                <a:latin typeface="GuardianSans"/>
              </a:rPr>
              <a:t>Orthopaedic</a:t>
            </a:r>
            <a:r>
              <a:rPr lang="en-US" sz="900" dirty="0">
                <a:latin typeface="GuardianSans"/>
              </a:rPr>
              <a:t> Association scale in patients with degenerative cervical myelopathy. Spine 2015;40(21):1653–1659.</a:t>
            </a:r>
          </a:p>
          <a:p>
            <a:endParaRPr lang="en-US" sz="900" dirty="0">
              <a:latin typeface="GuardianSans"/>
            </a:endParaRPr>
          </a:p>
          <a:p>
            <a:endParaRPr lang="en-US" sz="900" dirty="0">
              <a:effectLst/>
              <a:latin typeface="GuardianSans"/>
            </a:endParaRPr>
          </a:p>
          <a:p>
            <a:endParaRPr lang="en-US" sz="900" dirty="0">
              <a:effectLst/>
              <a:latin typeface="GuardianSans"/>
            </a:endParaRPr>
          </a:p>
        </p:txBody>
      </p:sp>
      <p:pic>
        <p:nvPicPr>
          <p:cNvPr id="5" name="Picture 4" descr="A green clock with a arrow pointing to the center&#10;&#10;Description automatically generated">
            <a:extLst>
              <a:ext uri="{FF2B5EF4-FFF2-40B4-BE49-F238E27FC236}">
                <a16:creationId xmlns:a16="http://schemas.microsoft.com/office/drawing/2014/main" id="{7F1914D3-535E-3A1B-F1CE-03F4EF9D557A}"/>
              </a:ext>
            </a:extLst>
          </p:cNvPr>
          <p:cNvPicPr>
            <a:picLocks noChangeAspect="1"/>
          </p:cNvPicPr>
          <p:nvPr/>
        </p:nvPicPr>
        <p:blipFill>
          <a:blip r:embed="rId4"/>
          <a:stretch>
            <a:fillRect/>
          </a:stretch>
        </p:blipFill>
        <p:spPr>
          <a:xfrm>
            <a:off x="9834277" y="95297"/>
            <a:ext cx="663964" cy="618383"/>
          </a:xfrm>
          <a:prstGeom prst="rect">
            <a:avLst/>
          </a:prstGeom>
        </p:spPr>
      </p:pic>
      <p:sp>
        <p:nvSpPr>
          <p:cNvPr id="13" name="Text Placeholder 13">
            <a:extLst>
              <a:ext uri="{FF2B5EF4-FFF2-40B4-BE49-F238E27FC236}">
                <a16:creationId xmlns:a16="http://schemas.microsoft.com/office/drawing/2014/main" id="{EEDA8138-3C85-8057-B9E9-F30F37BC58EB}"/>
              </a:ext>
            </a:extLst>
          </p:cNvPr>
          <p:cNvSpPr txBox="1">
            <a:spLocks/>
          </p:cNvSpPr>
          <p:nvPr/>
        </p:nvSpPr>
        <p:spPr>
          <a:xfrm>
            <a:off x="252676" y="2520161"/>
            <a:ext cx="9580505" cy="466296"/>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500"/>
              </a:spcAft>
              <a:buClr>
                <a:sysClr val="windowText" lastClr="000000">
                  <a:lumMod val="50000"/>
                  <a:lumOff val="50000"/>
                </a:sysClr>
              </a:buClr>
              <a:buSzPct val="100000"/>
              <a:buFont typeface="Wingdings" charset="2"/>
              <a:buNone/>
              <a:tabLst/>
              <a:defRPr/>
            </a:pPr>
            <a:endParaRPr lang="en-US" dirty="0">
              <a:solidFill>
                <a:sysClr val="windowText" lastClr="000000"/>
              </a:solidFill>
            </a:endParaRPr>
          </a:p>
        </p:txBody>
      </p:sp>
      <p:pic>
        <p:nvPicPr>
          <p:cNvPr id="7" name="Picture 6">
            <a:extLst>
              <a:ext uri="{FF2B5EF4-FFF2-40B4-BE49-F238E27FC236}">
                <a16:creationId xmlns:a16="http://schemas.microsoft.com/office/drawing/2014/main" id="{F1CE5E6F-ADE0-BEF2-2B7B-A3B19DB8D4DB}"/>
              </a:ext>
            </a:extLst>
          </p:cNvPr>
          <p:cNvPicPr>
            <a:picLocks noChangeAspect="1"/>
          </p:cNvPicPr>
          <p:nvPr/>
        </p:nvPicPr>
        <p:blipFill>
          <a:blip r:embed="rId5"/>
          <a:stretch>
            <a:fillRect/>
          </a:stretch>
        </p:blipFill>
        <p:spPr>
          <a:xfrm>
            <a:off x="828069" y="1073983"/>
            <a:ext cx="10535861" cy="4909711"/>
          </a:xfrm>
          <a:prstGeom prst="rect">
            <a:avLst/>
          </a:prstGeom>
        </p:spPr>
      </p:pic>
    </p:spTree>
    <p:extLst>
      <p:ext uri="{BB962C8B-B14F-4D97-AF65-F5344CB8AC3E}">
        <p14:creationId xmlns:p14="http://schemas.microsoft.com/office/powerpoint/2010/main" val="21549385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85330E8-EBD5-E3EF-A7E9-10B9D5517609}"/>
              </a:ext>
            </a:extLst>
          </p:cNvPr>
          <p:cNvSpPr/>
          <p:nvPr/>
        </p:nvSpPr>
        <p:spPr>
          <a:xfrm>
            <a:off x="0" y="6341806"/>
            <a:ext cx="12192000" cy="516194"/>
          </a:xfrm>
          <a:prstGeom prst="rect">
            <a:avLst/>
          </a:prstGeom>
          <a:solidFill>
            <a:srgbClr val="0959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C54B485E-510E-22C3-11CF-149ACC4F3158}"/>
              </a:ext>
            </a:extLst>
          </p:cNvPr>
          <p:cNvSpPr/>
          <p:nvPr/>
        </p:nvSpPr>
        <p:spPr>
          <a:xfrm>
            <a:off x="163563" y="591781"/>
            <a:ext cx="45719" cy="516194"/>
          </a:xfrm>
          <a:prstGeom prst="rect">
            <a:avLst/>
          </a:prstGeom>
          <a:solidFill>
            <a:srgbClr val="0959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FFCC3DFE-6D94-E15E-F688-C58E22F06A90}"/>
              </a:ext>
            </a:extLst>
          </p:cNvPr>
          <p:cNvSpPr txBox="1"/>
          <p:nvPr/>
        </p:nvSpPr>
        <p:spPr>
          <a:xfrm>
            <a:off x="5510743" y="6476459"/>
            <a:ext cx="1170513" cy="246888"/>
          </a:xfrm>
          <a:prstGeom prst="rect">
            <a:avLst/>
          </a:prstGeom>
          <a:noFill/>
        </p:spPr>
        <p:txBody>
          <a:bodyPr wrap="none" rtlCol="0">
            <a:spAutoFit/>
          </a:bodyPr>
          <a:lstStyle/>
          <a:p>
            <a:r>
              <a:rPr lang="en-US" sz="1000" dirty="0">
                <a:solidFill>
                  <a:schemeClr val="bg2"/>
                </a:solidFill>
                <a:latin typeface="Arial" panose="020B0604020202020204" pitchFamily="34" charset="0"/>
                <a:cs typeface="Arial" panose="020B0604020202020204" pitchFamily="34" charset="0"/>
              </a:rPr>
              <a:t>Internal Use Only</a:t>
            </a:r>
          </a:p>
        </p:txBody>
      </p:sp>
      <p:grpSp>
        <p:nvGrpSpPr>
          <p:cNvPr id="2" name="Group 1">
            <a:extLst>
              <a:ext uri="{FF2B5EF4-FFF2-40B4-BE49-F238E27FC236}">
                <a16:creationId xmlns:a16="http://schemas.microsoft.com/office/drawing/2014/main" id="{AA244290-F9A2-3C10-0064-E85C3758D3E3}"/>
              </a:ext>
            </a:extLst>
          </p:cNvPr>
          <p:cNvGrpSpPr/>
          <p:nvPr/>
        </p:nvGrpSpPr>
        <p:grpSpPr>
          <a:xfrm>
            <a:off x="590329" y="5739310"/>
            <a:ext cx="585149" cy="1118690"/>
            <a:chOff x="590329" y="5739310"/>
            <a:chExt cx="585149" cy="1118690"/>
          </a:xfrm>
          <a:effectLst>
            <a:outerShdw blurRad="50800" dist="38100" dir="2700000" algn="tl" rotWithShape="0">
              <a:prstClr val="black">
                <a:alpha val="40000"/>
              </a:prstClr>
            </a:outerShdw>
          </a:effectLst>
        </p:grpSpPr>
        <p:sp>
          <p:nvSpPr>
            <p:cNvPr id="8" name="Rectangle 7">
              <a:extLst>
                <a:ext uri="{FF2B5EF4-FFF2-40B4-BE49-F238E27FC236}">
                  <a16:creationId xmlns:a16="http://schemas.microsoft.com/office/drawing/2014/main" id="{438FF3E0-2A45-DB7C-AF82-50B12CBCDDA5}"/>
                </a:ext>
              </a:extLst>
            </p:cNvPr>
            <p:cNvSpPr/>
            <p:nvPr/>
          </p:nvSpPr>
          <p:spPr>
            <a:xfrm>
              <a:off x="590329" y="5739310"/>
              <a:ext cx="585149" cy="1118690"/>
            </a:xfrm>
            <a:prstGeom prst="rect">
              <a:avLst/>
            </a:prstGeom>
            <a:solidFill>
              <a:srgbClr val="0F5E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6">
              <a:extLst>
                <a:ext uri="{FF2B5EF4-FFF2-40B4-BE49-F238E27FC236}">
                  <a16:creationId xmlns:a16="http://schemas.microsoft.com/office/drawing/2014/main" id="{EF0F647A-0048-2447-E690-5611FCAD25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3" y="5892658"/>
              <a:ext cx="491360" cy="449148"/>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Title 11">
            <a:extLst>
              <a:ext uri="{FF2B5EF4-FFF2-40B4-BE49-F238E27FC236}">
                <a16:creationId xmlns:a16="http://schemas.microsoft.com/office/drawing/2014/main" id="{8BC06452-05B7-8E11-9ED9-1F63CCD91D3C}"/>
              </a:ext>
            </a:extLst>
          </p:cNvPr>
          <p:cNvSpPr txBox="1">
            <a:spLocks/>
          </p:cNvSpPr>
          <p:nvPr/>
        </p:nvSpPr>
        <p:spPr>
          <a:xfrm>
            <a:off x="253773" y="530694"/>
            <a:ext cx="11151215" cy="638369"/>
          </a:xfrm>
          <a:prstGeom prst="rect">
            <a:avLst/>
          </a:prstGeom>
        </p:spPr>
        <p:txBody>
          <a:bodyPr anchor="ctr">
            <a:noAutofit/>
          </a:bodyPr>
          <a:lstStyle>
            <a:lvl1pPr algn="l" defTabSz="457200" rtl="0" eaLnBrk="1" latinLnBrk="0" hangingPunct="1">
              <a:lnSpc>
                <a:spcPct val="90000"/>
              </a:lnSpc>
              <a:spcBef>
                <a:spcPct val="0"/>
              </a:spcBef>
              <a:buNone/>
              <a:defRPr sz="4000" b="1" i="0" kern="100" spc="0" baseline="0">
                <a:solidFill>
                  <a:schemeClr val="tx1"/>
                </a:solidFill>
                <a:latin typeface="Arial"/>
                <a:ea typeface="+mj-ea"/>
                <a:cs typeface="Arial"/>
              </a:defRPr>
            </a:lvl1pPr>
          </a:lstStyle>
          <a:p>
            <a:pPr marL="0" marR="0" lvl="0" indent="0" algn="l" defTabSz="457200" rtl="0" eaLnBrk="1" fontAlgn="auto" latinLnBrk="0" hangingPunct="1">
              <a:lnSpc>
                <a:spcPct val="90000"/>
              </a:lnSpc>
              <a:spcBef>
                <a:spcPct val="0"/>
              </a:spcBef>
              <a:spcAft>
                <a:spcPts val="0"/>
              </a:spcAft>
              <a:buClrTx/>
              <a:buSzTx/>
              <a:buFontTx/>
              <a:buNone/>
              <a:tabLst/>
              <a:defRPr/>
            </a:pPr>
            <a:r>
              <a:rPr kumimoji="0" lang="en-US" sz="3000" b="0" i="0" u="none" strike="noStrike" kern="100" cap="none" spc="0" normalizeH="0" baseline="0" noProof="0" dirty="0">
                <a:ln>
                  <a:noFill/>
                </a:ln>
                <a:solidFill>
                  <a:sysClr val="windowText" lastClr="000000"/>
                </a:solidFill>
                <a:effectLst/>
                <a:uLnTx/>
                <a:uFillTx/>
                <a:latin typeface="Arial"/>
                <a:ea typeface="+mj-ea"/>
                <a:cs typeface="Arial"/>
              </a:rPr>
              <a:t>	Ordering &amp; Reading MRI</a:t>
            </a:r>
            <a:endParaRPr lang="en-US" sz="3000" b="0" dirty="0">
              <a:solidFill>
                <a:sysClr val="windowText" lastClr="000000"/>
              </a:solidFill>
            </a:endParaRPr>
          </a:p>
        </p:txBody>
      </p:sp>
      <p:sp>
        <p:nvSpPr>
          <p:cNvPr id="15" name="TextBox 14">
            <a:extLst>
              <a:ext uri="{FF2B5EF4-FFF2-40B4-BE49-F238E27FC236}">
                <a16:creationId xmlns:a16="http://schemas.microsoft.com/office/drawing/2014/main" id="{A4A07F88-4FF4-99F9-0CD8-F5C7F174EB95}"/>
              </a:ext>
            </a:extLst>
          </p:cNvPr>
          <p:cNvSpPr txBox="1"/>
          <p:nvPr/>
        </p:nvSpPr>
        <p:spPr>
          <a:xfrm>
            <a:off x="1128582" y="5941599"/>
            <a:ext cx="4129217" cy="230832"/>
          </a:xfrm>
          <a:prstGeom prst="rect">
            <a:avLst/>
          </a:prstGeom>
          <a:noFill/>
        </p:spPr>
        <p:txBody>
          <a:bodyPr wrap="square" rtlCol="0">
            <a:spAutoFit/>
          </a:bodyPr>
          <a:lstStyle/>
          <a:p>
            <a:r>
              <a:rPr lang="en-US" sz="900" dirty="0" err="1">
                <a:latin typeface="GuardianSans"/>
              </a:rPr>
              <a:t>MountSinai.com</a:t>
            </a:r>
            <a:r>
              <a:rPr lang="en-US" sz="900" dirty="0">
                <a:latin typeface="GuardianSans"/>
              </a:rPr>
              <a:t> [Image]</a:t>
            </a:r>
            <a:endParaRPr lang="en-US" sz="900" dirty="0">
              <a:effectLst/>
              <a:latin typeface="GuardianSans"/>
            </a:endParaRPr>
          </a:p>
        </p:txBody>
      </p:sp>
      <p:pic>
        <p:nvPicPr>
          <p:cNvPr id="5" name="Picture 4" descr="A green clock with a arrow pointing to the center&#10;&#10;Description automatically generated">
            <a:extLst>
              <a:ext uri="{FF2B5EF4-FFF2-40B4-BE49-F238E27FC236}">
                <a16:creationId xmlns:a16="http://schemas.microsoft.com/office/drawing/2014/main" id="{5F3056F5-2617-2ED2-3B0E-B25B08466CA4}"/>
              </a:ext>
            </a:extLst>
          </p:cNvPr>
          <p:cNvPicPr>
            <a:picLocks noChangeAspect="1"/>
          </p:cNvPicPr>
          <p:nvPr/>
        </p:nvPicPr>
        <p:blipFill>
          <a:blip r:embed="rId4"/>
          <a:stretch>
            <a:fillRect/>
          </a:stretch>
        </p:blipFill>
        <p:spPr>
          <a:xfrm>
            <a:off x="9834277" y="95297"/>
            <a:ext cx="663964" cy="618383"/>
          </a:xfrm>
          <a:prstGeom prst="rect">
            <a:avLst/>
          </a:prstGeom>
        </p:spPr>
      </p:pic>
      <p:sp>
        <p:nvSpPr>
          <p:cNvPr id="13" name="Text Placeholder 13">
            <a:extLst>
              <a:ext uri="{FF2B5EF4-FFF2-40B4-BE49-F238E27FC236}">
                <a16:creationId xmlns:a16="http://schemas.microsoft.com/office/drawing/2014/main" id="{9129108A-D672-CAC9-67CD-887AEE035C2F}"/>
              </a:ext>
            </a:extLst>
          </p:cNvPr>
          <p:cNvSpPr txBox="1">
            <a:spLocks/>
          </p:cNvSpPr>
          <p:nvPr/>
        </p:nvSpPr>
        <p:spPr>
          <a:xfrm>
            <a:off x="252676" y="2520161"/>
            <a:ext cx="9580505" cy="466296"/>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500"/>
              </a:spcAft>
              <a:buClr>
                <a:sysClr val="windowText" lastClr="000000">
                  <a:lumMod val="50000"/>
                  <a:lumOff val="50000"/>
                </a:sysClr>
              </a:buClr>
              <a:buSzPct val="100000"/>
              <a:buFont typeface="Wingdings" charset="2"/>
              <a:buNone/>
              <a:tabLst/>
              <a:defRPr/>
            </a:pPr>
            <a:endParaRPr lang="en-US" dirty="0">
              <a:solidFill>
                <a:sysClr val="windowText" lastClr="000000"/>
              </a:solidFill>
            </a:endParaRPr>
          </a:p>
        </p:txBody>
      </p:sp>
      <p:pic>
        <p:nvPicPr>
          <p:cNvPr id="37" name="Picture 36">
            <a:extLst>
              <a:ext uri="{FF2B5EF4-FFF2-40B4-BE49-F238E27FC236}">
                <a16:creationId xmlns:a16="http://schemas.microsoft.com/office/drawing/2014/main" id="{7EA46C91-8B0C-7FB6-2497-4C3FA7DA94B7}"/>
              </a:ext>
            </a:extLst>
          </p:cNvPr>
          <p:cNvPicPr>
            <a:picLocks noChangeAspect="1"/>
          </p:cNvPicPr>
          <p:nvPr/>
        </p:nvPicPr>
        <p:blipFill>
          <a:blip r:embed="rId5"/>
          <a:stretch>
            <a:fillRect/>
          </a:stretch>
        </p:blipFill>
        <p:spPr>
          <a:xfrm>
            <a:off x="1805" y="0"/>
            <a:ext cx="12188389" cy="6858000"/>
          </a:xfrm>
          <a:prstGeom prst="rect">
            <a:avLst/>
          </a:prstGeom>
        </p:spPr>
      </p:pic>
    </p:spTree>
    <p:extLst>
      <p:ext uri="{BB962C8B-B14F-4D97-AF65-F5344CB8AC3E}">
        <p14:creationId xmlns:p14="http://schemas.microsoft.com/office/powerpoint/2010/main" val="14186865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4FAA95-E551-40F8-E4CE-9CFAD9BD2C53}"/>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65C5DD8C-BE5E-4BB3-EA90-1814211FCA15}"/>
              </a:ext>
            </a:extLst>
          </p:cNvPr>
          <p:cNvSpPr/>
          <p:nvPr/>
        </p:nvSpPr>
        <p:spPr>
          <a:xfrm>
            <a:off x="0" y="6341806"/>
            <a:ext cx="12192000" cy="516194"/>
          </a:xfrm>
          <a:prstGeom prst="rect">
            <a:avLst/>
          </a:prstGeom>
          <a:solidFill>
            <a:srgbClr val="0959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8CF2B60-D47E-4497-ED25-CD6ABC696FA6}"/>
              </a:ext>
            </a:extLst>
          </p:cNvPr>
          <p:cNvSpPr/>
          <p:nvPr/>
        </p:nvSpPr>
        <p:spPr>
          <a:xfrm>
            <a:off x="163563" y="591781"/>
            <a:ext cx="45719" cy="516194"/>
          </a:xfrm>
          <a:prstGeom prst="rect">
            <a:avLst/>
          </a:prstGeom>
          <a:solidFill>
            <a:srgbClr val="0959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87EBB9D-3795-16C3-408B-5327599F320A}"/>
              </a:ext>
            </a:extLst>
          </p:cNvPr>
          <p:cNvSpPr txBox="1"/>
          <p:nvPr/>
        </p:nvSpPr>
        <p:spPr>
          <a:xfrm>
            <a:off x="5510743" y="6476459"/>
            <a:ext cx="1170513" cy="246888"/>
          </a:xfrm>
          <a:prstGeom prst="rect">
            <a:avLst/>
          </a:prstGeom>
          <a:noFill/>
        </p:spPr>
        <p:txBody>
          <a:bodyPr wrap="none" rtlCol="0">
            <a:spAutoFit/>
          </a:bodyPr>
          <a:lstStyle/>
          <a:p>
            <a:r>
              <a:rPr lang="en-US" sz="1000" dirty="0">
                <a:solidFill>
                  <a:schemeClr val="bg2"/>
                </a:solidFill>
                <a:latin typeface="Arial" panose="020B0604020202020204" pitchFamily="34" charset="0"/>
                <a:cs typeface="Arial" panose="020B0604020202020204" pitchFamily="34" charset="0"/>
              </a:rPr>
              <a:t>Internal Use Only</a:t>
            </a:r>
          </a:p>
        </p:txBody>
      </p:sp>
      <p:grpSp>
        <p:nvGrpSpPr>
          <p:cNvPr id="2" name="Group 1">
            <a:extLst>
              <a:ext uri="{FF2B5EF4-FFF2-40B4-BE49-F238E27FC236}">
                <a16:creationId xmlns:a16="http://schemas.microsoft.com/office/drawing/2014/main" id="{756870E1-88AE-B40F-2AE0-E1086DDD81CE}"/>
              </a:ext>
            </a:extLst>
          </p:cNvPr>
          <p:cNvGrpSpPr/>
          <p:nvPr/>
        </p:nvGrpSpPr>
        <p:grpSpPr>
          <a:xfrm>
            <a:off x="590329" y="5739310"/>
            <a:ext cx="585149" cy="1118690"/>
            <a:chOff x="590329" y="5739310"/>
            <a:chExt cx="585149" cy="1118690"/>
          </a:xfrm>
          <a:effectLst>
            <a:outerShdw blurRad="50800" dist="38100" dir="2700000" algn="tl" rotWithShape="0">
              <a:prstClr val="black">
                <a:alpha val="40000"/>
              </a:prstClr>
            </a:outerShdw>
          </a:effectLst>
        </p:grpSpPr>
        <p:sp>
          <p:nvSpPr>
            <p:cNvPr id="8" name="Rectangle 7">
              <a:extLst>
                <a:ext uri="{FF2B5EF4-FFF2-40B4-BE49-F238E27FC236}">
                  <a16:creationId xmlns:a16="http://schemas.microsoft.com/office/drawing/2014/main" id="{ACBC9324-0200-7C94-5E3F-06CC920F9254}"/>
                </a:ext>
              </a:extLst>
            </p:cNvPr>
            <p:cNvSpPr/>
            <p:nvPr/>
          </p:nvSpPr>
          <p:spPr>
            <a:xfrm>
              <a:off x="590329" y="5739310"/>
              <a:ext cx="585149" cy="1118690"/>
            </a:xfrm>
            <a:prstGeom prst="rect">
              <a:avLst/>
            </a:prstGeom>
            <a:solidFill>
              <a:srgbClr val="0F5E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6">
              <a:extLst>
                <a:ext uri="{FF2B5EF4-FFF2-40B4-BE49-F238E27FC236}">
                  <a16:creationId xmlns:a16="http://schemas.microsoft.com/office/drawing/2014/main" id="{6F4F1134-D0D4-AD2C-5DA2-0EACEB6F9F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3" y="5892658"/>
              <a:ext cx="491360" cy="449148"/>
            </a:xfrm>
            <a:prstGeom prst="rect">
              <a:avLst/>
            </a:prstGeom>
            <a:noFill/>
            <a:extLst>
              <a:ext uri="{909E8E84-426E-40DD-AFC4-6F175D3DCCD1}">
                <a14:hiddenFill xmlns:a14="http://schemas.microsoft.com/office/drawing/2010/main">
                  <a:solidFill>
                    <a:srgbClr val="FFFFFF"/>
                  </a:solidFill>
                </a14:hiddenFill>
              </a:ext>
            </a:extLst>
          </p:spPr>
        </p:pic>
      </p:grpSp>
      <p:sp>
        <p:nvSpPr>
          <p:cNvPr id="15" name="TextBox 14">
            <a:extLst>
              <a:ext uri="{FF2B5EF4-FFF2-40B4-BE49-F238E27FC236}">
                <a16:creationId xmlns:a16="http://schemas.microsoft.com/office/drawing/2014/main" id="{67D2C6C0-AE29-6F1D-B751-ED1ED34DFF9B}"/>
              </a:ext>
            </a:extLst>
          </p:cNvPr>
          <p:cNvSpPr txBox="1"/>
          <p:nvPr/>
        </p:nvSpPr>
        <p:spPr>
          <a:xfrm>
            <a:off x="1128582" y="5941599"/>
            <a:ext cx="4129217" cy="230832"/>
          </a:xfrm>
          <a:prstGeom prst="rect">
            <a:avLst/>
          </a:prstGeom>
          <a:noFill/>
        </p:spPr>
        <p:txBody>
          <a:bodyPr wrap="square" rtlCol="0">
            <a:spAutoFit/>
          </a:bodyPr>
          <a:lstStyle/>
          <a:p>
            <a:r>
              <a:rPr lang="en-US" sz="900" dirty="0" err="1">
                <a:latin typeface="GuardianSans"/>
              </a:rPr>
              <a:t>MountSinai.com</a:t>
            </a:r>
            <a:r>
              <a:rPr lang="en-US" sz="900" dirty="0">
                <a:latin typeface="GuardianSans"/>
              </a:rPr>
              <a:t> [Image]</a:t>
            </a:r>
            <a:endParaRPr lang="en-US" sz="900" dirty="0">
              <a:effectLst/>
              <a:latin typeface="GuardianSans"/>
            </a:endParaRPr>
          </a:p>
        </p:txBody>
      </p:sp>
      <p:sp>
        <p:nvSpPr>
          <p:cNvPr id="13" name="Text Placeholder 13">
            <a:extLst>
              <a:ext uri="{FF2B5EF4-FFF2-40B4-BE49-F238E27FC236}">
                <a16:creationId xmlns:a16="http://schemas.microsoft.com/office/drawing/2014/main" id="{C7F958B2-892D-8194-CEF1-82F073CEE5B2}"/>
              </a:ext>
            </a:extLst>
          </p:cNvPr>
          <p:cNvSpPr txBox="1">
            <a:spLocks/>
          </p:cNvSpPr>
          <p:nvPr/>
        </p:nvSpPr>
        <p:spPr>
          <a:xfrm>
            <a:off x="252676" y="2520161"/>
            <a:ext cx="9580505" cy="466296"/>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500"/>
              </a:spcAft>
              <a:buClr>
                <a:sysClr val="windowText" lastClr="000000">
                  <a:lumMod val="50000"/>
                  <a:lumOff val="50000"/>
                </a:sysClr>
              </a:buClr>
              <a:buSzPct val="100000"/>
              <a:buFont typeface="Wingdings" charset="2"/>
              <a:buNone/>
              <a:tabLst/>
              <a:defRPr/>
            </a:pPr>
            <a:endParaRPr lang="en-US" dirty="0">
              <a:solidFill>
                <a:sysClr val="windowText" lastClr="000000"/>
              </a:solidFill>
            </a:endParaRPr>
          </a:p>
        </p:txBody>
      </p:sp>
      <p:pic>
        <p:nvPicPr>
          <p:cNvPr id="6" name="Picture 5">
            <a:extLst>
              <a:ext uri="{FF2B5EF4-FFF2-40B4-BE49-F238E27FC236}">
                <a16:creationId xmlns:a16="http://schemas.microsoft.com/office/drawing/2014/main" id="{7D6F7EF6-0611-480F-3AD6-E9B53A30624C}"/>
              </a:ext>
            </a:extLst>
          </p:cNvPr>
          <p:cNvPicPr>
            <a:picLocks noChangeAspect="1"/>
          </p:cNvPicPr>
          <p:nvPr/>
        </p:nvPicPr>
        <p:blipFill>
          <a:blip r:embed="rId4"/>
          <a:stretch>
            <a:fillRect/>
          </a:stretch>
        </p:blipFill>
        <p:spPr>
          <a:xfrm>
            <a:off x="1805" y="0"/>
            <a:ext cx="12188389" cy="6858000"/>
          </a:xfrm>
          <a:prstGeom prst="rect">
            <a:avLst/>
          </a:prstGeom>
        </p:spPr>
      </p:pic>
    </p:spTree>
    <p:extLst>
      <p:ext uri="{BB962C8B-B14F-4D97-AF65-F5344CB8AC3E}">
        <p14:creationId xmlns:p14="http://schemas.microsoft.com/office/powerpoint/2010/main" val="32218071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897794-6285-28D9-9473-A936E4D78159}"/>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3B59A0D9-6CB7-6E6C-CF1D-CE7AC6B11362}"/>
              </a:ext>
            </a:extLst>
          </p:cNvPr>
          <p:cNvSpPr/>
          <p:nvPr/>
        </p:nvSpPr>
        <p:spPr>
          <a:xfrm>
            <a:off x="0" y="6341806"/>
            <a:ext cx="12192000" cy="516194"/>
          </a:xfrm>
          <a:prstGeom prst="rect">
            <a:avLst/>
          </a:prstGeom>
          <a:solidFill>
            <a:srgbClr val="0959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1354A69-FB20-ECCC-B884-C3015CB373B4}"/>
              </a:ext>
            </a:extLst>
          </p:cNvPr>
          <p:cNvSpPr/>
          <p:nvPr/>
        </p:nvSpPr>
        <p:spPr>
          <a:xfrm>
            <a:off x="163563" y="591781"/>
            <a:ext cx="45719" cy="516194"/>
          </a:xfrm>
          <a:prstGeom prst="rect">
            <a:avLst/>
          </a:prstGeom>
          <a:solidFill>
            <a:srgbClr val="0959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504318EC-8DAF-8C4C-E7C9-8BE00713588F}"/>
              </a:ext>
            </a:extLst>
          </p:cNvPr>
          <p:cNvSpPr txBox="1"/>
          <p:nvPr/>
        </p:nvSpPr>
        <p:spPr>
          <a:xfrm>
            <a:off x="5510743" y="6476459"/>
            <a:ext cx="1170513" cy="246888"/>
          </a:xfrm>
          <a:prstGeom prst="rect">
            <a:avLst/>
          </a:prstGeom>
          <a:noFill/>
        </p:spPr>
        <p:txBody>
          <a:bodyPr wrap="none" rtlCol="0">
            <a:spAutoFit/>
          </a:bodyPr>
          <a:lstStyle/>
          <a:p>
            <a:r>
              <a:rPr lang="en-US" sz="1000" dirty="0">
                <a:solidFill>
                  <a:schemeClr val="bg2"/>
                </a:solidFill>
                <a:latin typeface="Arial" panose="020B0604020202020204" pitchFamily="34" charset="0"/>
                <a:cs typeface="Arial" panose="020B0604020202020204" pitchFamily="34" charset="0"/>
              </a:rPr>
              <a:t>Internal Use Only</a:t>
            </a:r>
          </a:p>
        </p:txBody>
      </p:sp>
      <p:grpSp>
        <p:nvGrpSpPr>
          <p:cNvPr id="2" name="Group 1">
            <a:extLst>
              <a:ext uri="{FF2B5EF4-FFF2-40B4-BE49-F238E27FC236}">
                <a16:creationId xmlns:a16="http://schemas.microsoft.com/office/drawing/2014/main" id="{73396367-EABF-7E27-CD76-A0ECC882B268}"/>
              </a:ext>
            </a:extLst>
          </p:cNvPr>
          <p:cNvGrpSpPr/>
          <p:nvPr/>
        </p:nvGrpSpPr>
        <p:grpSpPr>
          <a:xfrm>
            <a:off x="590329" y="5739310"/>
            <a:ext cx="585149" cy="1118690"/>
            <a:chOff x="590329" y="5739310"/>
            <a:chExt cx="585149" cy="1118690"/>
          </a:xfrm>
          <a:effectLst>
            <a:outerShdw blurRad="50800" dist="38100" dir="2700000" algn="tl" rotWithShape="0">
              <a:prstClr val="black">
                <a:alpha val="40000"/>
              </a:prstClr>
            </a:outerShdw>
          </a:effectLst>
        </p:grpSpPr>
        <p:sp>
          <p:nvSpPr>
            <p:cNvPr id="8" name="Rectangle 7">
              <a:extLst>
                <a:ext uri="{FF2B5EF4-FFF2-40B4-BE49-F238E27FC236}">
                  <a16:creationId xmlns:a16="http://schemas.microsoft.com/office/drawing/2014/main" id="{104B5FC6-767A-898B-0ACA-00E71D2DB850}"/>
                </a:ext>
              </a:extLst>
            </p:cNvPr>
            <p:cNvSpPr/>
            <p:nvPr/>
          </p:nvSpPr>
          <p:spPr>
            <a:xfrm>
              <a:off x="590329" y="5739310"/>
              <a:ext cx="585149" cy="1118690"/>
            </a:xfrm>
            <a:prstGeom prst="rect">
              <a:avLst/>
            </a:prstGeom>
            <a:solidFill>
              <a:srgbClr val="0F5E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6">
              <a:extLst>
                <a:ext uri="{FF2B5EF4-FFF2-40B4-BE49-F238E27FC236}">
                  <a16:creationId xmlns:a16="http://schemas.microsoft.com/office/drawing/2014/main" id="{DAC031D8-618E-97C6-D252-E4C5F2279C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3" y="5892658"/>
              <a:ext cx="491360" cy="449148"/>
            </a:xfrm>
            <a:prstGeom prst="rect">
              <a:avLst/>
            </a:prstGeom>
            <a:noFill/>
            <a:extLst>
              <a:ext uri="{909E8E84-426E-40DD-AFC4-6F175D3DCCD1}">
                <a14:hiddenFill xmlns:a14="http://schemas.microsoft.com/office/drawing/2010/main">
                  <a:solidFill>
                    <a:srgbClr val="FFFFFF"/>
                  </a:solidFill>
                </a14:hiddenFill>
              </a:ext>
            </a:extLst>
          </p:spPr>
        </p:pic>
      </p:grpSp>
      <p:sp>
        <p:nvSpPr>
          <p:cNvPr id="15" name="TextBox 14">
            <a:extLst>
              <a:ext uri="{FF2B5EF4-FFF2-40B4-BE49-F238E27FC236}">
                <a16:creationId xmlns:a16="http://schemas.microsoft.com/office/drawing/2014/main" id="{5E8054C2-4F3F-369B-FD80-2C21DD8B0EF8}"/>
              </a:ext>
            </a:extLst>
          </p:cNvPr>
          <p:cNvSpPr txBox="1"/>
          <p:nvPr/>
        </p:nvSpPr>
        <p:spPr>
          <a:xfrm>
            <a:off x="1128582" y="5941599"/>
            <a:ext cx="4129217" cy="230832"/>
          </a:xfrm>
          <a:prstGeom prst="rect">
            <a:avLst/>
          </a:prstGeom>
          <a:noFill/>
        </p:spPr>
        <p:txBody>
          <a:bodyPr wrap="square" rtlCol="0">
            <a:spAutoFit/>
          </a:bodyPr>
          <a:lstStyle/>
          <a:p>
            <a:r>
              <a:rPr lang="en-US" sz="900" dirty="0" err="1">
                <a:latin typeface="GuardianSans"/>
              </a:rPr>
              <a:t>MountSinai.com</a:t>
            </a:r>
            <a:r>
              <a:rPr lang="en-US" sz="900" dirty="0">
                <a:latin typeface="GuardianSans"/>
              </a:rPr>
              <a:t> [Image]</a:t>
            </a:r>
            <a:endParaRPr lang="en-US" sz="900" dirty="0">
              <a:effectLst/>
              <a:latin typeface="GuardianSans"/>
            </a:endParaRPr>
          </a:p>
        </p:txBody>
      </p:sp>
      <p:sp>
        <p:nvSpPr>
          <p:cNvPr id="13" name="Text Placeholder 13">
            <a:extLst>
              <a:ext uri="{FF2B5EF4-FFF2-40B4-BE49-F238E27FC236}">
                <a16:creationId xmlns:a16="http://schemas.microsoft.com/office/drawing/2014/main" id="{2350EF6F-8EA6-A5A0-B224-FC646F876D7C}"/>
              </a:ext>
            </a:extLst>
          </p:cNvPr>
          <p:cNvSpPr txBox="1">
            <a:spLocks/>
          </p:cNvSpPr>
          <p:nvPr/>
        </p:nvSpPr>
        <p:spPr>
          <a:xfrm>
            <a:off x="252676" y="2520161"/>
            <a:ext cx="9580505" cy="466296"/>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500"/>
              </a:spcAft>
              <a:buClr>
                <a:sysClr val="windowText" lastClr="000000">
                  <a:lumMod val="50000"/>
                  <a:lumOff val="50000"/>
                </a:sysClr>
              </a:buClr>
              <a:buSzPct val="100000"/>
              <a:buFont typeface="Wingdings" charset="2"/>
              <a:buNone/>
              <a:tabLst/>
              <a:defRPr/>
            </a:pPr>
            <a:endParaRPr lang="en-US" dirty="0">
              <a:solidFill>
                <a:sysClr val="windowText" lastClr="000000"/>
              </a:solidFill>
            </a:endParaRPr>
          </a:p>
        </p:txBody>
      </p:sp>
      <p:pic>
        <p:nvPicPr>
          <p:cNvPr id="4" name="Picture 3">
            <a:extLst>
              <a:ext uri="{FF2B5EF4-FFF2-40B4-BE49-F238E27FC236}">
                <a16:creationId xmlns:a16="http://schemas.microsoft.com/office/drawing/2014/main" id="{1BE48F26-BC4A-D6F4-57E0-73E4C30926FF}"/>
              </a:ext>
            </a:extLst>
          </p:cNvPr>
          <p:cNvPicPr>
            <a:picLocks noChangeAspect="1"/>
          </p:cNvPicPr>
          <p:nvPr/>
        </p:nvPicPr>
        <p:blipFill>
          <a:blip r:embed="rId4"/>
          <a:stretch>
            <a:fillRect/>
          </a:stretch>
        </p:blipFill>
        <p:spPr>
          <a:xfrm>
            <a:off x="9018" y="0"/>
            <a:ext cx="12173964" cy="6858000"/>
          </a:xfrm>
          <a:prstGeom prst="rect">
            <a:avLst/>
          </a:prstGeom>
        </p:spPr>
      </p:pic>
    </p:spTree>
    <p:extLst>
      <p:ext uri="{BB962C8B-B14F-4D97-AF65-F5344CB8AC3E}">
        <p14:creationId xmlns:p14="http://schemas.microsoft.com/office/powerpoint/2010/main" val="29413991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8CD973-7215-3256-6E42-A3CFC61A4863}"/>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8CC75621-577A-039A-EA65-2A6EFD4B17C5}"/>
              </a:ext>
            </a:extLst>
          </p:cNvPr>
          <p:cNvSpPr/>
          <p:nvPr/>
        </p:nvSpPr>
        <p:spPr>
          <a:xfrm>
            <a:off x="0" y="6341806"/>
            <a:ext cx="12192000" cy="516194"/>
          </a:xfrm>
          <a:prstGeom prst="rect">
            <a:avLst/>
          </a:prstGeom>
          <a:solidFill>
            <a:srgbClr val="0959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EFD0811C-63FB-FC34-D61B-569EB2C73B14}"/>
              </a:ext>
            </a:extLst>
          </p:cNvPr>
          <p:cNvSpPr/>
          <p:nvPr/>
        </p:nvSpPr>
        <p:spPr>
          <a:xfrm>
            <a:off x="163563" y="591781"/>
            <a:ext cx="45719" cy="516194"/>
          </a:xfrm>
          <a:prstGeom prst="rect">
            <a:avLst/>
          </a:prstGeom>
          <a:solidFill>
            <a:srgbClr val="0959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2FB9FB07-EF87-6AF3-6D59-3CDE2D23C031}"/>
              </a:ext>
            </a:extLst>
          </p:cNvPr>
          <p:cNvSpPr txBox="1"/>
          <p:nvPr/>
        </p:nvSpPr>
        <p:spPr>
          <a:xfrm>
            <a:off x="5510743" y="6476459"/>
            <a:ext cx="1170513" cy="246888"/>
          </a:xfrm>
          <a:prstGeom prst="rect">
            <a:avLst/>
          </a:prstGeom>
          <a:noFill/>
        </p:spPr>
        <p:txBody>
          <a:bodyPr wrap="none" rtlCol="0">
            <a:spAutoFit/>
          </a:bodyPr>
          <a:lstStyle/>
          <a:p>
            <a:r>
              <a:rPr lang="en-US" sz="1000" dirty="0">
                <a:solidFill>
                  <a:schemeClr val="bg2"/>
                </a:solidFill>
                <a:latin typeface="Arial" panose="020B0604020202020204" pitchFamily="34" charset="0"/>
                <a:cs typeface="Arial" panose="020B0604020202020204" pitchFamily="34" charset="0"/>
              </a:rPr>
              <a:t>Internal Use Only</a:t>
            </a:r>
          </a:p>
        </p:txBody>
      </p:sp>
      <p:grpSp>
        <p:nvGrpSpPr>
          <p:cNvPr id="2" name="Group 1">
            <a:extLst>
              <a:ext uri="{FF2B5EF4-FFF2-40B4-BE49-F238E27FC236}">
                <a16:creationId xmlns:a16="http://schemas.microsoft.com/office/drawing/2014/main" id="{59D67D53-2BA3-6BA0-0E96-A160732AE06C}"/>
              </a:ext>
            </a:extLst>
          </p:cNvPr>
          <p:cNvGrpSpPr/>
          <p:nvPr/>
        </p:nvGrpSpPr>
        <p:grpSpPr>
          <a:xfrm>
            <a:off x="590329" y="5739310"/>
            <a:ext cx="585149" cy="1118690"/>
            <a:chOff x="590329" y="5739310"/>
            <a:chExt cx="585149" cy="1118690"/>
          </a:xfrm>
          <a:effectLst>
            <a:outerShdw blurRad="50800" dist="38100" dir="2700000" algn="tl" rotWithShape="0">
              <a:prstClr val="black">
                <a:alpha val="40000"/>
              </a:prstClr>
            </a:outerShdw>
          </a:effectLst>
        </p:grpSpPr>
        <p:sp>
          <p:nvSpPr>
            <p:cNvPr id="8" name="Rectangle 7">
              <a:extLst>
                <a:ext uri="{FF2B5EF4-FFF2-40B4-BE49-F238E27FC236}">
                  <a16:creationId xmlns:a16="http://schemas.microsoft.com/office/drawing/2014/main" id="{6D3C429E-0DFB-369F-99A0-A25F546C5F81}"/>
                </a:ext>
              </a:extLst>
            </p:cNvPr>
            <p:cNvSpPr/>
            <p:nvPr/>
          </p:nvSpPr>
          <p:spPr>
            <a:xfrm>
              <a:off x="590329" y="5739310"/>
              <a:ext cx="585149" cy="1118690"/>
            </a:xfrm>
            <a:prstGeom prst="rect">
              <a:avLst/>
            </a:prstGeom>
            <a:solidFill>
              <a:srgbClr val="0F5E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6">
              <a:extLst>
                <a:ext uri="{FF2B5EF4-FFF2-40B4-BE49-F238E27FC236}">
                  <a16:creationId xmlns:a16="http://schemas.microsoft.com/office/drawing/2014/main" id="{F3034876-9721-4723-ED15-C902114FFD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3" y="5892658"/>
              <a:ext cx="491360" cy="449148"/>
            </a:xfrm>
            <a:prstGeom prst="rect">
              <a:avLst/>
            </a:prstGeom>
            <a:noFill/>
            <a:extLst>
              <a:ext uri="{909E8E84-426E-40DD-AFC4-6F175D3DCCD1}">
                <a14:hiddenFill xmlns:a14="http://schemas.microsoft.com/office/drawing/2010/main">
                  <a:solidFill>
                    <a:srgbClr val="FFFFFF"/>
                  </a:solidFill>
                </a14:hiddenFill>
              </a:ext>
            </a:extLst>
          </p:spPr>
        </p:pic>
      </p:grpSp>
      <p:sp>
        <p:nvSpPr>
          <p:cNvPr id="15" name="TextBox 14">
            <a:extLst>
              <a:ext uri="{FF2B5EF4-FFF2-40B4-BE49-F238E27FC236}">
                <a16:creationId xmlns:a16="http://schemas.microsoft.com/office/drawing/2014/main" id="{784C2CD0-622E-2B60-210B-FD202DC2EB23}"/>
              </a:ext>
            </a:extLst>
          </p:cNvPr>
          <p:cNvSpPr txBox="1"/>
          <p:nvPr/>
        </p:nvSpPr>
        <p:spPr>
          <a:xfrm>
            <a:off x="1128582" y="5941599"/>
            <a:ext cx="4129217" cy="230832"/>
          </a:xfrm>
          <a:prstGeom prst="rect">
            <a:avLst/>
          </a:prstGeom>
          <a:noFill/>
        </p:spPr>
        <p:txBody>
          <a:bodyPr wrap="square" rtlCol="0">
            <a:spAutoFit/>
          </a:bodyPr>
          <a:lstStyle/>
          <a:p>
            <a:r>
              <a:rPr lang="en-US" sz="900" dirty="0" err="1">
                <a:latin typeface="GuardianSans"/>
              </a:rPr>
              <a:t>MountSinai.com</a:t>
            </a:r>
            <a:r>
              <a:rPr lang="en-US" sz="900" dirty="0">
                <a:latin typeface="GuardianSans"/>
              </a:rPr>
              <a:t> [Image]</a:t>
            </a:r>
            <a:endParaRPr lang="en-US" sz="900" dirty="0">
              <a:effectLst/>
              <a:latin typeface="GuardianSans"/>
            </a:endParaRPr>
          </a:p>
        </p:txBody>
      </p:sp>
      <p:sp>
        <p:nvSpPr>
          <p:cNvPr id="13" name="Text Placeholder 13">
            <a:extLst>
              <a:ext uri="{FF2B5EF4-FFF2-40B4-BE49-F238E27FC236}">
                <a16:creationId xmlns:a16="http://schemas.microsoft.com/office/drawing/2014/main" id="{EDF69D97-90A1-2E8E-CD4D-3365F2CF03E3}"/>
              </a:ext>
            </a:extLst>
          </p:cNvPr>
          <p:cNvSpPr txBox="1">
            <a:spLocks/>
          </p:cNvSpPr>
          <p:nvPr/>
        </p:nvSpPr>
        <p:spPr>
          <a:xfrm>
            <a:off x="252676" y="2520161"/>
            <a:ext cx="9580505" cy="466296"/>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500"/>
              </a:spcAft>
              <a:buClr>
                <a:sysClr val="windowText" lastClr="000000">
                  <a:lumMod val="50000"/>
                  <a:lumOff val="50000"/>
                </a:sysClr>
              </a:buClr>
              <a:buSzPct val="100000"/>
              <a:buFont typeface="Wingdings" charset="2"/>
              <a:buNone/>
              <a:tabLst/>
              <a:defRPr/>
            </a:pPr>
            <a:endParaRPr lang="en-US" dirty="0">
              <a:solidFill>
                <a:sysClr val="windowText" lastClr="000000"/>
              </a:solidFill>
            </a:endParaRPr>
          </a:p>
        </p:txBody>
      </p:sp>
      <p:pic>
        <p:nvPicPr>
          <p:cNvPr id="5" name="Picture 4">
            <a:extLst>
              <a:ext uri="{FF2B5EF4-FFF2-40B4-BE49-F238E27FC236}">
                <a16:creationId xmlns:a16="http://schemas.microsoft.com/office/drawing/2014/main" id="{E0B8222C-9798-43AB-3EAE-7F48072D66EF}"/>
              </a:ext>
            </a:extLst>
          </p:cNvPr>
          <p:cNvPicPr>
            <a:picLocks noChangeAspect="1"/>
          </p:cNvPicPr>
          <p:nvPr/>
        </p:nvPicPr>
        <p:blipFill>
          <a:blip r:embed="rId4"/>
          <a:stretch>
            <a:fillRect/>
          </a:stretch>
        </p:blipFill>
        <p:spPr>
          <a:xfrm>
            <a:off x="9018" y="0"/>
            <a:ext cx="12173964" cy="6858000"/>
          </a:xfrm>
          <a:prstGeom prst="rect">
            <a:avLst/>
          </a:prstGeom>
        </p:spPr>
      </p:pic>
    </p:spTree>
    <p:extLst>
      <p:ext uri="{BB962C8B-B14F-4D97-AF65-F5344CB8AC3E}">
        <p14:creationId xmlns:p14="http://schemas.microsoft.com/office/powerpoint/2010/main" val="18059936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85330E8-EBD5-E3EF-A7E9-10B9D5517609}"/>
              </a:ext>
            </a:extLst>
          </p:cNvPr>
          <p:cNvSpPr/>
          <p:nvPr/>
        </p:nvSpPr>
        <p:spPr>
          <a:xfrm>
            <a:off x="0" y="6341806"/>
            <a:ext cx="12192000" cy="516194"/>
          </a:xfrm>
          <a:prstGeom prst="rect">
            <a:avLst/>
          </a:prstGeom>
          <a:solidFill>
            <a:srgbClr val="0959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1">
            <a:extLst>
              <a:ext uri="{FF2B5EF4-FFF2-40B4-BE49-F238E27FC236}">
                <a16:creationId xmlns:a16="http://schemas.microsoft.com/office/drawing/2014/main" id="{CE57BBB1-44BA-98AF-6E65-3A14A5E713BA}"/>
              </a:ext>
            </a:extLst>
          </p:cNvPr>
          <p:cNvSpPr txBox="1">
            <a:spLocks/>
          </p:cNvSpPr>
          <p:nvPr/>
        </p:nvSpPr>
        <p:spPr>
          <a:xfrm>
            <a:off x="253773" y="530694"/>
            <a:ext cx="11151215" cy="638369"/>
          </a:xfrm>
          <a:prstGeom prst="rect">
            <a:avLst/>
          </a:prstGeom>
        </p:spPr>
        <p:txBody>
          <a:bodyPr anchor="ctr">
            <a:noAutofit/>
          </a:bodyPr>
          <a:lstStyle>
            <a:lvl1pPr algn="l" defTabSz="457200" rtl="0" eaLnBrk="1" latinLnBrk="0" hangingPunct="1">
              <a:lnSpc>
                <a:spcPct val="90000"/>
              </a:lnSpc>
              <a:spcBef>
                <a:spcPct val="0"/>
              </a:spcBef>
              <a:buNone/>
              <a:defRPr sz="4000" b="1" i="0" kern="100" spc="0" baseline="0">
                <a:solidFill>
                  <a:schemeClr val="tx1"/>
                </a:solidFill>
                <a:latin typeface="Arial"/>
                <a:ea typeface="+mj-ea"/>
                <a:cs typeface="Arial"/>
              </a:defRPr>
            </a:lvl1pPr>
          </a:lstStyle>
          <a:p>
            <a:pPr marL="0" marR="0" lvl="0" indent="0" algn="l" defTabSz="457200" rtl="0" eaLnBrk="1" fontAlgn="auto" latinLnBrk="0" hangingPunct="1">
              <a:lnSpc>
                <a:spcPct val="90000"/>
              </a:lnSpc>
              <a:spcBef>
                <a:spcPct val="0"/>
              </a:spcBef>
              <a:spcAft>
                <a:spcPts val="0"/>
              </a:spcAft>
              <a:buClrTx/>
              <a:buSzTx/>
              <a:buFontTx/>
              <a:buNone/>
              <a:tabLst/>
              <a:defRPr/>
            </a:pPr>
            <a:r>
              <a:rPr kumimoji="0" lang="en-US" sz="3000" b="0" i="0" u="none" strike="noStrike" kern="100" cap="none" spc="0" normalizeH="0" baseline="0" noProof="0" dirty="0">
                <a:ln>
                  <a:noFill/>
                </a:ln>
                <a:solidFill>
                  <a:sysClr val="windowText" lastClr="000000"/>
                </a:solidFill>
                <a:effectLst/>
                <a:uLnTx/>
                <a:uFillTx/>
                <a:latin typeface="Arial"/>
                <a:ea typeface="+mj-ea"/>
                <a:cs typeface="Arial"/>
              </a:rPr>
              <a:t>Overview</a:t>
            </a:r>
            <a:endParaRPr lang="en-US" sz="3000" b="0" dirty="0">
              <a:solidFill>
                <a:sysClr val="windowText" lastClr="000000"/>
              </a:solidFill>
            </a:endParaRPr>
          </a:p>
        </p:txBody>
      </p:sp>
      <p:sp>
        <p:nvSpPr>
          <p:cNvPr id="21" name="Text Placeholder 13">
            <a:extLst>
              <a:ext uri="{FF2B5EF4-FFF2-40B4-BE49-F238E27FC236}">
                <a16:creationId xmlns:a16="http://schemas.microsoft.com/office/drawing/2014/main" id="{831267BA-4B49-4FCB-2648-94EC59DF976D}"/>
              </a:ext>
            </a:extLst>
          </p:cNvPr>
          <p:cNvSpPr txBox="1">
            <a:spLocks/>
          </p:cNvSpPr>
          <p:nvPr/>
        </p:nvSpPr>
        <p:spPr>
          <a:xfrm>
            <a:off x="1128583" y="1490615"/>
            <a:ext cx="7734222" cy="638369"/>
          </a:xfrm>
          <a:prstGeom prst="rect">
            <a:avLst/>
          </a:prstGeom>
        </p:spPr>
        <p:txBody>
          <a:bodyPr anchor="ctr">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spcAft>
                <a:spcPts val="500"/>
              </a:spcAft>
              <a:buClr>
                <a:sysClr val="windowText" lastClr="000000">
                  <a:lumMod val="50000"/>
                  <a:lumOff val="50000"/>
                </a:sysClr>
              </a:buClr>
              <a:defRPr/>
            </a:pPr>
            <a:r>
              <a:rPr lang="en-US" dirty="0"/>
              <a:t>Pre-operative intervention counseling </a:t>
            </a:r>
            <a:endParaRPr kumimoji="0" lang="en-US" sz="1800" b="0" i="0" u="none" strike="noStrike" kern="1200" cap="none" spc="0" normalizeH="0" baseline="0" noProof="0" dirty="0">
              <a:ln>
                <a:noFill/>
              </a:ln>
              <a:solidFill>
                <a:sysClr val="windowText" lastClr="000000"/>
              </a:solidFill>
              <a:effectLst/>
              <a:uLnTx/>
              <a:uFillTx/>
              <a:latin typeface="Arial"/>
              <a:ea typeface="+mn-ea"/>
              <a:cs typeface="Arial"/>
            </a:endParaRPr>
          </a:p>
        </p:txBody>
      </p:sp>
      <p:sp>
        <p:nvSpPr>
          <p:cNvPr id="22" name="Text Placeholder 12">
            <a:extLst>
              <a:ext uri="{FF2B5EF4-FFF2-40B4-BE49-F238E27FC236}">
                <a16:creationId xmlns:a16="http://schemas.microsoft.com/office/drawing/2014/main" id="{57BC3B59-ED30-4972-72A3-9A9E36EA5F87}"/>
              </a:ext>
            </a:extLst>
          </p:cNvPr>
          <p:cNvSpPr txBox="1">
            <a:spLocks/>
          </p:cNvSpPr>
          <p:nvPr/>
        </p:nvSpPr>
        <p:spPr>
          <a:xfrm>
            <a:off x="6096000" y="278282"/>
            <a:ext cx="5842227" cy="252412"/>
          </a:xfrm>
          <a:prstGeom prst="rect">
            <a:avLst/>
          </a:prstGeom>
        </p:spPr>
        <p:txBody>
          <a:bodyPr anchor="ctr">
            <a:noAutofit/>
          </a:bodyPr>
          <a:lstStyle>
            <a:lvl1pPr marL="0" indent="0" algn="r"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4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1800"/>
              </a:spcAft>
              <a:buClr>
                <a:sysClr val="windowText" lastClr="000000">
                  <a:lumMod val="50000"/>
                  <a:lumOff val="50000"/>
                </a:sysClr>
              </a:buClr>
              <a:buSzPct val="100000"/>
              <a:buFont typeface="Wingdings" charset="2"/>
              <a:buNone/>
              <a:tabLst/>
              <a:defRPr/>
            </a:pPr>
            <a:r>
              <a:rPr lang="en-US" sz="1600" dirty="0">
                <a:solidFill>
                  <a:sysClr val="windowText" lastClr="000000"/>
                </a:solidFill>
              </a:rPr>
              <a:t>Overview</a:t>
            </a:r>
            <a:endParaRPr kumimoji="0" lang="en-US" sz="1600" b="0" i="0" u="none" strike="noStrike" kern="1200" cap="none" spc="0" normalizeH="0" baseline="0" noProof="0" dirty="0">
              <a:ln>
                <a:noFill/>
              </a:ln>
              <a:solidFill>
                <a:sysClr val="windowText" lastClr="000000"/>
              </a:solidFill>
              <a:effectLst/>
              <a:uLnTx/>
              <a:uFillTx/>
              <a:latin typeface="Arial"/>
              <a:ea typeface="+mn-ea"/>
              <a:cs typeface="Arial"/>
            </a:endParaRPr>
          </a:p>
        </p:txBody>
      </p:sp>
      <p:sp>
        <p:nvSpPr>
          <p:cNvPr id="23" name="Rectangle 22">
            <a:extLst>
              <a:ext uri="{FF2B5EF4-FFF2-40B4-BE49-F238E27FC236}">
                <a16:creationId xmlns:a16="http://schemas.microsoft.com/office/drawing/2014/main" id="{C54B485E-510E-22C3-11CF-149ACC4F3158}"/>
              </a:ext>
            </a:extLst>
          </p:cNvPr>
          <p:cNvSpPr/>
          <p:nvPr/>
        </p:nvSpPr>
        <p:spPr>
          <a:xfrm>
            <a:off x="163563" y="591781"/>
            <a:ext cx="45719" cy="516194"/>
          </a:xfrm>
          <a:prstGeom prst="rect">
            <a:avLst/>
          </a:prstGeom>
          <a:solidFill>
            <a:srgbClr val="0959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FFCC3DFE-6D94-E15E-F688-C58E22F06A90}"/>
              </a:ext>
            </a:extLst>
          </p:cNvPr>
          <p:cNvSpPr txBox="1"/>
          <p:nvPr/>
        </p:nvSpPr>
        <p:spPr>
          <a:xfrm>
            <a:off x="5510743" y="6476459"/>
            <a:ext cx="1170513" cy="246888"/>
          </a:xfrm>
          <a:prstGeom prst="rect">
            <a:avLst/>
          </a:prstGeom>
          <a:noFill/>
        </p:spPr>
        <p:txBody>
          <a:bodyPr wrap="none" rtlCol="0">
            <a:spAutoFit/>
          </a:bodyPr>
          <a:lstStyle/>
          <a:p>
            <a:r>
              <a:rPr lang="en-US" sz="1000" dirty="0">
                <a:solidFill>
                  <a:schemeClr val="bg2"/>
                </a:solidFill>
                <a:latin typeface="Arial" panose="020B0604020202020204" pitchFamily="34" charset="0"/>
                <a:cs typeface="Arial" panose="020B0604020202020204" pitchFamily="34" charset="0"/>
              </a:rPr>
              <a:t>Internal Use Only</a:t>
            </a:r>
          </a:p>
        </p:txBody>
      </p:sp>
      <p:grpSp>
        <p:nvGrpSpPr>
          <p:cNvPr id="2" name="Group 1">
            <a:extLst>
              <a:ext uri="{FF2B5EF4-FFF2-40B4-BE49-F238E27FC236}">
                <a16:creationId xmlns:a16="http://schemas.microsoft.com/office/drawing/2014/main" id="{AA244290-F9A2-3C10-0064-E85C3758D3E3}"/>
              </a:ext>
            </a:extLst>
          </p:cNvPr>
          <p:cNvGrpSpPr/>
          <p:nvPr/>
        </p:nvGrpSpPr>
        <p:grpSpPr>
          <a:xfrm>
            <a:off x="590329" y="5739310"/>
            <a:ext cx="585149" cy="1118690"/>
            <a:chOff x="590329" y="5739310"/>
            <a:chExt cx="585149" cy="1118690"/>
          </a:xfrm>
          <a:effectLst>
            <a:outerShdw blurRad="50800" dist="38100" dir="2700000" algn="tl" rotWithShape="0">
              <a:prstClr val="black">
                <a:alpha val="40000"/>
              </a:prstClr>
            </a:outerShdw>
          </a:effectLst>
        </p:grpSpPr>
        <p:sp>
          <p:nvSpPr>
            <p:cNvPr id="8" name="Rectangle 7">
              <a:extLst>
                <a:ext uri="{FF2B5EF4-FFF2-40B4-BE49-F238E27FC236}">
                  <a16:creationId xmlns:a16="http://schemas.microsoft.com/office/drawing/2014/main" id="{438FF3E0-2A45-DB7C-AF82-50B12CBCDDA5}"/>
                </a:ext>
              </a:extLst>
            </p:cNvPr>
            <p:cNvSpPr/>
            <p:nvPr/>
          </p:nvSpPr>
          <p:spPr>
            <a:xfrm>
              <a:off x="590329" y="5739310"/>
              <a:ext cx="585149" cy="1118690"/>
            </a:xfrm>
            <a:prstGeom prst="rect">
              <a:avLst/>
            </a:prstGeom>
            <a:solidFill>
              <a:srgbClr val="0F5E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6">
              <a:extLst>
                <a:ext uri="{FF2B5EF4-FFF2-40B4-BE49-F238E27FC236}">
                  <a16:creationId xmlns:a16="http://schemas.microsoft.com/office/drawing/2014/main" id="{EF0F647A-0048-2447-E690-5611FCAD25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3" y="5892658"/>
              <a:ext cx="491360" cy="44914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 name="Group 2">
            <a:extLst>
              <a:ext uri="{FF2B5EF4-FFF2-40B4-BE49-F238E27FC236}">
                <a16:creationId xmlns:a16="http://schemas.microsoft.com/office/drawing/2014/main" id="{E020A684-22CA-F6EB-48F7-CB9325EB9EAF}"/>
              </a:ext>
            </a:extLst>
          </p:cNvPr>
          <p:cNvGrpSpPr/>
          <p:nvPr/>
        </p:nvGrpSpPr>
        <p:grpSpPr>
          <a:xfrm>
            <a:off x="474068" y="1733600"/>
            <a:ext cx="422896" cy="2743965"/>
            <a:chOff x="179600" y="1733600"/>
            <a:chExt cx="422896" cy="2717574"/>
          </a:xfrm>
        </p:grpSpPr>
        <p:sp>
          <p:nvSpPr>
            <p:cNvPr id="13" name="Freeform 12">
              <a:extLst>
                <a:ext uri="{FF2B5EF4-FFF2-40B4-BE49-F238E27FC236}">
                  <a16:creationId xmlns:a16="http://schemas.microsoft.com/office/drawing/2014/main" id="{C677D0AE-3035-2143-2F8F-A641D780FD3D}"/>
                </a:ext>
              </a:extLst>
            </p:cNvPr>
            <p:cNvSpPr/>
            <p:nvPr/>
          </p:nvSpPr>
          <p:spPr>
            <a:xfrm>
              <a:off x="248782" y="1816597"/>
              <a:ext cx="301044" cy="2543614"/>
            </a:xfrm>
            <a:custGeom>
              <a:avLst/>
              <a:gdLst>
                <a:gd name="connsiteX0" fmla="*/ 288758 w 288758"/>
                <a:gd name="connsiteY0" fmla="*/ 0 h 3378467"/>
                <a:gd name="connsiteX1" fmla="*/ 0 w 288758"/>
                <a:gd name="connsiteY1" fmla="*/ 1135781 h 3378467"/>
                <a:gd name="connsiteX2" fmla="*/ 288758 w 288758"/>
                <a:gd name="connsiteY2" fmla="*/ 2252312 h 3378467"/>
                <a:gd name="connsiteX3" fmla="*/ 0 w 288758"/>
                <a:gd name="connsiteY3" fmla="*/ 3378467 h 3378467"/>
                <a:gd name="connsiteX0" fmla="*/ 305234 w 305234"/>
                <a:gd name="connsiteY0" fmla="*/ 0 h 3378467"/>
                <a:gd name="connsiteX1" fmla="*/ 0 w 305234"/>
                <a:gd name="connsiteY1" fmla="*/ 732127 h 3378467"/>
                <a:gd name="connsiteX2" fmla="*/ 305234 w 305234"/>
                <a:gd name="connsiteY2" fmla="*/ 2252312 h 3378467"/>
                <a:gd name="connsiteX3" fmla="*/ 16476 w 305234"/>
                <a:gd name="connsiteY3" fmla="*/ 3378467 h 3378467"/>
                <a:gd name="connsiteX0" fmla="*/ 305242 w 313480"/>
                <a:gd name="connsiteY0" fmla="*/ 0 h 3378467"/>
                <a:gd name="connsiteX1" fmla="*/ 8 w 313480"/>
                <a:gd name="connsiteY1" fmla="*/ 732127 h 3378467"/>
                <a:gd name="connsiteX2" fmla="*/ 313480 w 313480"/>
                <a:gd name="connsiteY2" fmla="*/ 1634474 h 3378467"/>
                <a:gd name="connsiteX3" fmla="*/ 16484 w 313480"/>
                <a:gd name="connsiteY3" fmla="*/ 3378467 h 3378467"/>
                <a:gd name="connsiteX0" fmla="*/ 308676 w 318756"/>
                <a:gd name="connsiteY0" fmla="*/ 0 h 3378467"/>
                <a:gd name="connsiteX1" fmla="*/ 3442 w 318756"/>
                <a:gd name="connsiteY1" fmla="*/ 732127 h 3378467"/>
                <a:gd name="connsiteX2" fmla="*/ 316914 w 318756"/>
                <a:gd name="connsiteY2" fmla="*/ 1634474 h 3378467"/>
                <a:gd name="connsiteX3" fmla="*/ 17027 w 318756"/>
                <a:gd name="connsiteY3" fmla="*/ 2532369 h 3378467"/>
                <a:gd name="connsiteX4" fmla="*/ 19918 w 318756"/>
                <a:gd name="connsiteY4" fmla="*/ 3378467 h 3378467"/>
                <a:gd name="connsiteX0" fmla="*/ 305243 w 315323"/>
                <a:gd name="connsiteY0" fmla="*/ 0 h 3370230"/>
                <a:gd name="connsiteX1" fmla="*/ 9 w 315323"/>
                <a:gd name="connsiteY1" fmla="*/ 732127 h 3370230"/>
                <a:gd name="connsiteX2" fmla="*/ 313481 w 315323"/>
                <a:gd name="connsiteY2" fmla="*/ 1634474 h 3370230"/>
                <a:gd name="connsiteX3" fmla="*/ 13594 w 315323"/>
                <a:gd name="connsiteY3" fmla="*/ 2532369 h 3370230"/>
                <a:gd name="connsiteX4" fmla="*/ 288333 w 315323"/>
                <a:gd name="connsiteY4" fmla="*/ 3370230 h 3370230"/>
                <a:gd name="connsiteX0" fmla="*/ 296471 w 306551"/>
                <a:gd name="connsiteY0" fmla="*/ 0 h 3370230"/>
                <a:gd name="connsiteX1" fmla="*/ 89208 w 306551"/>
                <a:gd name="connsiteY1" fmla="*/ 740291 h 3370230"/>
                <a:gd name="connsiteX2" fmla="*/ 304709 w 306551"/>
                <a:gd name="connsiteY2" fmla="*/ 1634474 h 3370230"/>
                <a:gd name="connsiteX3" fmla="*/ 4822 w 306551"/>
                <a:gd name="connsiteY3" fmla="*/ 2532369 h 3370230"/>
                <a:gd name="connsiteX4" fmla="*/ 279561 w 306551"/>
                <a:gd name="connsiteY4" fmla="*/ 3370230 h 3370230"/>
                <a:gd name="connsiteX0" fmla="*/ 216146 w 226923"/>
                <a:gd name="connsiteY0" fmla="*/ 0 h 3370230"/>
                <a:gd name="connsiteX1" fmla="*/ 8883 w 226923"/>
                <a:gd name="connsiteY1" fmla="*/ 740291 h 3370230"/>
                <a:gd name="connsiteX2" fmla="*/ 224384 w 226923"/>
                <a:gd name="connsiteY2" fmla="*/ 1634474 h 3370230"/>
                <a:gd name="connsiteX3" fmla="*/ 6139 w 226923"/>
                <a:gd name="connsiteY3" fmla="*/ 2524205 h 3370230"/>
                <a:gd name="connsiteX4" fmla="*/ 199236 w 226923"/>
                <a:gd name="connsiteY4" fmla="*/ 3370230 h 3370230"/>
                <a:gd name="connsiteX0" fmla="*/ 207285 w 253603"/>
                <a:gd name="connsiteY0" fmla="*/ 0 h 3370230"/>
                <a:gd name="connsiteX1" fmla="*/ 22 w 253603"/>
                <a:gd name="connsiteY1" fmla="*/ 740291 h 3370230"/>
                <a:gd name="connsiteX2" fmla="*/ 215523 w 253603"/>
                <a:gd name="connsiteY2" fmla="*/ 1634474 h 3370230"/>
                <a:gd name="connsiteX3" fmla="*/ 224587 w 253603"/>
                <a:gd name="connsiteY3" fmla="*/ 1638382 h 3370230"/>
                <a:gd name="connsiteX4" fmla="*/ 190375 w 253603"/>
                <a:gd name="connsiteY4" fmla="*/ 3370230 h 3370230"/>
                <a:gd name="connsiteX0" fmla="*/ 213911 w 260229"/>
                <a:gd name="connsiteY0" fmla="*/ 0 h 2541557"/>
                <a:gd name="connsiteX1" fmla="*/ 6648 w 260229"/>
                <a:gd name="connsiteY1" fmla="*/ 740291 h 2541557"/>
                <a:gd name="connsiteX2" fmla="*/ 222149 w 260229"/>
                <a:gd name="connsiteY2" fmla="*/ 1634474 h 2541557"/>
                <a:gd name="connsiteX3" fmla="*/ 231213 w 260229"/>
                <a:gd name="connsiteY3" fmla="*/ 1638382 h 2541557"/>
                <a:gd name="connsiteX4" fmla="*/ 0 w 260229"/>
                <a:gd name="connsiteY4" fmla="*/ 2541557 h 2541557"/>
                <a:gd name="connsiteX0" fmla="*/ 213911 w 236980"/>
                <a:gd name="connsiteY0" fmla="*/ 0 h 2541557"/>
                <a:gd name="connsiteX1" fmla="*/ 6648 w 236980"/>
                <a:gd name="connsiteY1" fmla="*/ 740291 h 2541557"/>
                <a:gd name="connsiteX2" fmla="*/ 222149 w 236980"/>
                <a:gd name="connsiteY2" fmla="*/ 1634474 h 2541557"/>
                <a:gd name="connsiteX3" fmla="*/ 185751 w 236980"/>
                <a:gd name="connsiteY3" fmla="*/ 1857457 h 2541557"/>
                <a:gd name="connsiteX4" fmla="*/ 0 w 236980"/>
                <a:gd name="connsiteY4" fmla="*/ 2541557 h 2541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980" h="2541557">
                  <a:moveTo>
                    <a:pt x="213911" y="0"/>
                  </a:moveTo>
                  <a:cubicBezTo>
                    <a:pt x="69532" y="380198"/>
                    <a:pt x="5275" y="467879"/>
                    <a:pt x="6648" y="740291"/>
                  </a:cubicBezTo>
                  <a:cubicBezTo>
                    <a:pt x="8021" y="1012703"/>
                    <a:pt x="192299" y="1448280"/>
                    <a:pt x="222149" y="1634474"/>
                  </a:cubicBezTo>
                  <a:cubicBezTo>
                    <a:pt x="251999" y="1820668"/>
                    <a:pt x="235250" y="1566792"/>
                    <a:pt x="185751" y="1857457"/>
                  </a:cubicBezTo>
                  <a:cubicBezTo>
                    <a:pt x="136252" y="2148122"/>
                    <a:pt x="24232" y="2399168"/>
                    <a:pt x="0" y="2541557"/>
                  </a:cubicBezTo>
                </a:path>
              </a:pathLst>
            </a:custGeom>
            <a:noFill/>
            <a:ln w="28575">
              <a:solidFill>
                <a:srgbClr val="0959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220C4DD1-6F82-95A4-9BEC-8AE674567EAE}"/>
                </a:ext>
              </a:extLst>
            </p:cNvPr>
            <p:cNvSpPr/>
            <p:nvPr/>
          </p:nvSpPr>
          <p:spPr>
            <a:xfrm>
              <a:off x="428111" y="1733600"/>
              <a:ext cx="152400" cy="152400"/>
            </a:xfrm>
            <a:prstGeom prst="ellipse">
              <a:avLst/>
            </a:prstGeom>
            <a:solidFill>
              <a:schemeClr val="bg1"/>
            </a:solidFill>
            <a:ln w="76200">
              <a:solidFill>
                <a:srgbClr val="0959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8E027977-6E0C-7977-9A02-A35227F0C610}"/>
                </a:ext>
              </a:extLst>
            </p:cNvPr>
            <p:cNvSpPr/>
            <p:nvPr/>
          </p:nvSpPr>
          <p:spPr>
            <a:xfrm>
              <a:off x="184353" y="2468507"/>
              <a:ext cx="152400" cy="152400"/>
            </a:xfrm>
            <a:prstGeom prst="ellipse">
              <a:avLst/>
            </a:prstGeom>
            <a:solidFill>
              <a:schemeClr val="bg1"/>
            </a:solidFill>
            <a:ln w="76200">
              <a:solidFill>
                <a:srgbClr val="0959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C9D70CA2-8E8B-4D14-6A22-53A224DDD8E4}"/>
                </a:ext>
              </a:extLst>
            </p:cNvPr>
            <p:cNvSpPr/>
            <p:nvPr/>
          </p:nvSpPr>
          <p:spPr>
            <a:xfrm>
              <a:off x="179600" y="4298774"/>
              <a:ext cx="152400" cy="152400"/>
            </a:xfrm>
            <a:prstGeom prst="ellipse">
              <a:avLst/>
            </a:prstGeom>
            <a:solidFill>
              <a:schemeClr val="bg1"/>
            </a:solidFill>
            <a:ln w="76200">
              <a:solidFill>
                <a:srgbClr val="0959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a:extLst>
                <a:ext uri="{FF2B5EF4-FFF2-40B4-BE49-F238E27FC236}">
                  <a16:creationId xmlns:a16="http://schemas.microsoft.com/office/drawing/2014/main" id="{90015607-961F-D559-9837-33791F76B3A4}"/>
                </a:ext>
              </a:extLst>
            </p:cNvPr>
            <p:cNvSpPr/>
            <p:nvPr/>
          </p:nvSpPr>
          <p:spPr>
            <a:xfrm>
              <a:off x="450096" y="3379052"/>
              <a:ext cx="152400" cy="152400"/>
            </a:xfrm>
            <a:prstGeom prst="ellipse">
              <a:avLst/>
            </a:prstGeom>
            <a:solidFill>
              <a:schemeClr val="bg1"/>
            </a:solidFill>
            <a:ln w="76200">
              <a:solidFill>
                <a:srgbClr val="0959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Text Placeholder 13">
            <a:extLst>
              <a:ext uri="{FF2B5EF4-FFF2-40B4-BE49-F238E27FC236}">
                <a16:creationId xmlns:a16="http://schemas.microsoft.com/office/drawing/2014/main" id="{F9481E1A-74B9-CCF7-5494-569F05DBD6E8}"/>
              </a:ext>
            </a:extLst>
          </p:cNvPr>
          <p:cNvSpPr txBox="1">
            <a:spLocks/>
          </p:cNvSpPr>
          <p:nvPr/>
        </p:nvSpPr>
        <p:spPr>
          <a:xfrm>
            <a:off x="1128583" y="2380400"/>
            <a:ext cx="8408956" cy="638369"/>
          </a:xfrm>
          <a:prstGeom prst="rect">
            <a:avLst/>
          </a:prstGeom>
        </p:spPr>
        <p:txBody>
          <a:bodyPr anchor="ctr">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Aft>
                <a:spcPts val="500"/>
              </a:spcAft>
              <a:buClr>
                <a:sysClr val="windowText" lastClr="000000">
                  <a:lumMod val="50000"/>
                  <a:lumOff val="50000"/>
                </a:sysClr>
              </a:buClr>
              <a:defRPr/>
            </a:pPr>
            <a:r>
              <a:rPr lang="en-US" dirty="0"/>
              <a:t>Signs of cord compression on MRI &amp; Surgical decision-making</a:t>
            </a:r>
            <a:endParaRPr lang="en-US" dirty="0">
              <a:solidFill>
                <a:sysClr val="windowText" lastClr="000000"/>
              </a:solidFill>
            </a:endParaRPr>
          </a:p>
          <a:p>
            <a:pPr lvl="0">
              <a:spcAft>
                <a:spcPts val="500"/>
              </a:spcAft>
              <a:buClr>
                <a:sysClr val="windowText" lastClr="000000">
                  <a:lumMod val="50000"/>
                  <a:lumOff val="50000"/>
                </a:sysClr>
              </a:buClr>
              <a:defRPr/>
            </a:pPr>
            <a:endParaRPr kumimoji="0" lang="en-US" sz="1800" b="0" i="0" u="none" strike="noStrike" kern="1200" cap="none" spc="0" normalizeH="0" baseline="0" noProof="0" dirty="0">
              <a:ln>
                <a:noFill/>
              </a:ln>
              <a:solidFill>
                <a:sysClr val="windowText" lastClr="000000"/>
              </a:solidFill>
              <a:effectLst/>
              <a:uLnTx/>
              <a:uFillTx/>
              <a:latin typeface="Arial"/>
              <a:ea typeface="+mn-ea"/>
              <a:cs typeface="Arial"/>
            </a:endParaRPr>
          </a:p>
        </p:txBody>
      </p:sp>
      <p:sp>
        <p:nvSpPr>
          <p:cNvPr id="24" name="Text Placeholder 13">
            <a:extLst>
              <a:ext uri="{FF2B5EF4-FFF2-40B4-BE49-F238E27FC236}">
                <a16:creationId xmlns:a16="http://schemas.microsoft.com/office/drawing/2014/main" id="{1BCE8575-37B4-F49C-7DB9-B1105C0E3EF8}"/>
              </a:ext>
            </a:extLst>
          </p:cNvPr>
          <p:cNvSpPr txBox="1">
            <a:spLocks/>
          </p:cNvSpPr>
          <p:nvPr/>
        </p:nvSpPr>
        <p:spPr>
          <a:xfrm>
            <a:off x="1128583" y="3158760"/>
            <a:ext cx="7734222" cy="638369"/>
          </a:xfrm>
          <a:prstGeom prst="rect">
            <a:avLst/>
          </a:prstGeom>
        </p:spPr>
        <p:txBody>
          <a:bodyPr anchor="ctr">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spcAft>
                <a:spcPts val="500"/>
              </a:spcAft>
              <a:buClr>
                <a:sysClr val="windowText" lastClr="000000">
                  <a:lumMod val="50000"/>
                  <a:lumOff val="50000"/>
                </a:sysClr>
              </a:buClr>
              <a:defRPr/>
            </a:pPr>
            <a:endParaRPr kumimoji="0" lang="en-US" sz="1800" b="0" i="0" u="none" strike="noStrike" kern="1200" cap="none" spc="0" normalizeH="0" baseline="0" noProof="0" dirty="0">
              <a:ln>
                <a:noFill/>
              </a:ln>
              <a:solidFill>
                <a:sysClr val="windowText" lastClr="000000"/>
              </a:solidFill>
              <a:effectLst/>
              <a:uLnTx/>
              <a:uFillTx/>
              <a:latin typeface="Arial"/>
              <a:ea typeface="+mn-ea"/>
              <a:cs typeface="Arial"/>
            </a:endParaRPr>
          </a:p>
        </p:txBody>
      </p:sp>
      <p:sp>
        <p:nvSpPr>
          <p:cNvPr id="25" name="Text Placeholder 13">
            <a:extLst>
              <a:ext uri="{FF2B5EF4-FFF2-40B4-BE49-F238E27FC236}">
                <a16:creationId xmlns:a16="http://schemas.microsoft.com/office/drawing/2014/main" id="{047A86F1-AFC7-5E0C-7745-D49949D77E31}"/>
              </a:ext>
            </a:extLst>
          </p:cNvPr>
          <p:cNvSpPr txBox="1">
            <a:spLocks/>
          </p:cNvSpPr>
          <p:nvPr/>
        </p:nvSpPr>
        <p:spPr>
          <a:xfrm>
            <a:off x="1128583" y="4059855"/>
            <a:ext cx="7734222" cy="638369"/>
          </a:xfrm>
          <a:prstGeom prst="rect">
            <a:avLst/>
          </a:prstGeom>
        </p:spPr>
        <p:txBody>
          <a:bodyPr anchor="ctr">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spcAft>
                <a:spcPts val="500"/>
              </a:spcAft>
              <a:buClr>
                <a:sysClr val="windowText" lastClr="000000">
                  <a:lumMod val="50000"/>
                  <a:lumOff val="50000"/>
                </a:sysClr>
              </a:buClr>
              <a:defRPr/>
            </a:pPr>
            <a:r>
              <a:rPr lang="en-US" dirty="0">
                <a:solidFill>
                  <a:sysClr val="windowText" lastClr="000000"/>
                </a:solidFill>
              </a:rPr>
              <a:t>Neuroradiology Essentials</a:t>
            </a:r>
            <a:endParaRPr kumimoji="0" lang="en-US" sz="1800" b="0" i="0" u="none" strike="noStrike" kern="1200" cap="none" spc="0" normalizeH="0" baseline="0" noProof="0" dirty="0">
              <a:ln>
                <a:noFill/>
              </a:ln>
              <a:solidFill>
                <a:sysClr val="windowText" lastClr="000000"/>
              </a:solidFill>
              <a:effectLst/>
              <a:uLnTx/>
              <a:uFillTx/>
              <a:latin typeface="Arial"/>
              <a:ea typeface="+mn-ea"/>
              <a:cs typeface="Arial"/>
            </a:endParaRPr>
          </a:p>
        </p:txBody>
      </p:sp>
      <p:sp>
        <p:nvSpPr>
          <p:cNvPr id="6" name="Text Placeholder 13">
            <a:extLst>
              <a:ext uri="{FF2B5EF4-FFF2-40B4-BE49-F238E27FC236}">
                <a16:creationId xmlns:a16="http://schemas.microsoft.com/office/drawing/2014/main" id="{4B2DB32E-83E2-B1C3-60DC-BA7E75E32492}"/>
              </a:ext>
            </a:extLst>
          </p:cNvPr>
          <p:cNvSpPr txBox="1">
            <a:spLocks/>
          </p:cNvSpPr>
          <p:nvPr/>
        </p:nvSpPr>
        <p:spPr>
          <a:xfrm>
            <a:off x="1098278" y="3148732"/>
            <a:ext cx="7734222" cy="638369"/>
          </a:xfrm>
          <a:prstGeom prst="rect">
            <a:avLst/>
          </a:prstGeom>
        </p:spPr>
        <p:txBody>
          <a:bodyPr anchor="ctr">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spcAft>
                <a:spcPts val="500"/>
              </a:spcAft>
              <a:buClr>
                <a:sysClr val="windowText" lastClr="000000">
                  <a:lumMod val="50000"/>
                  <a:lumOff val="50000"/>
                </a:sysClr>
              </a:buClr>
              <a:defRPr/>
            </a:pPr>
            <a:r>
              <a:rPr lang="en-US" dirty="0"/>
              <a:t>Post-operative recovery expectations and follow up intervals</a:t>
            </a:r>
            <a:endParaRPr kumimoji="0" lang="en-US" sz="1800" b="0" i="0" u="none" strike="noStrike" kern="1200" cap="none" spc="0" normalizeH="0" baseline="0" noProof="0" dirty="0">
              <a:ln>
                <a:noFill/>
              </a:ln>
              <a:solidFill>
                <a:sysClr val="windowText" lastClr="000000"/>
              </a:solidFill>
              <a:effectLst/>
              <a:uLnTx/>
              <a:uFillTx/>
              <a:latin typeface="Arial"/>
              <a:ea typeface="+mn-ea"/>
              <a:cs typeface="Arial"/>
            </a:endParaRPr>
          </a:p>
        </p:txBody>
      </p:sp>
    </p:spTree>
    <p:extLst>
      <p:ext uri="{BB962C8B-B14F-4D97-AF65-F5344CB8AC3E}">
        <p14:creationId xmlns:p14="http://schemas.microsoft.com/office/powerpoint/2010/main" val="3090455590"/>
      </p:ext>
    </p:extLst>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E6B0B-363D-50DF-3F87-1938473A334C}"/>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F0BB6027-F337-418C-E668-5BFE1C5B817C}"/>
              </a:ext>
            </a:extLst>
          </p:cNvPr>
          <p:cNvSpPr/>
          <p:nvPr/>
        </p:nvSpPr>
        <p:spPr>
          <a:xfrm>
            <a:off x="0" y="6341806"/>
            <a:ext cx="12192000" cy="516194"/>
          </a:xfrm>
          <a:prstGeom prst="rect">
            <a:avLst/>
          </a:prstGeom>
          <a:solidFill>
            <a:srgbClr val="0959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D3E935E-6BCF-D4B5-7133-E3BCE1A6E158}"/>
              </a:ext>
            </a:extLst>
          </p:cNvPr>
          <p:cNvSpPr/>
          <p:nvPr/>
        </p:nvSpPr>
        <p:spPr>
          <a:xfrm>
            <a:off x="163563" y="591781"/>
            <a:ext cx="45719" cy="516194"/>
          </a:xfrm>
          <a:prstGeom prst="rect">
            <a:avLst/>
          </a:prstGeom>
          <a:solidFill>
            <a:srgbClr val="0959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DD5F203A-31FD-9C40-98C8-944126994753}"/>
              </a:ext>
            </a:extLst>
          </p:cNvPr>
          <p:cNvSpPr txBox="1"/>
          <p:nvPr/>
        </p:nvSpPr>
        <p:spPr>
          <a:xfrm>
            <a:off x="5510743" y="6476459"/>
            <a:ext cx="1170513" cy="246888"/>
          </a:xfrm>
          <a:prstGeom prst="rect">
            <a:avLst/>
          </a:prstGeom>
          <a:noFill/>
        </p:spPr>
        <p:txBody>
          <a:bodyPr wrap="none" rtlCol="0">
            <a:spAutoFit/>
          </a:bodyPr>
          <a:lstStyle/>
          <a:p>
            <a:r>
              <a:rPr lang="en-US" sz="1000" dirty="0">
                <a:solidFill>
                  <a:schemeClr val="bg2"/>
                </a:solidFill>
                <a:latin typeface="Arial" panose="020B0604020202020204" pitchFamily="34" charset="0"/>
                <a:cs typeface="Arial" panose="020B0604020202020204" pitchFamily="34" charset="0"/>
              </a:rPr>
              <a:t>Internal Use Only</a:t>
            </a:r>
          </a:p>
        </p:txBody>
      </p:sp>
      <p:grpSp>
        <p:nvGrpSpPr>
          <p:cNvPr id="2" name="Group 1">
            <a:extLst>
              <a:ext uri="{FF2B5EF4-FFF2-40B4-BE49-F238E27FC236}">
                <a16:creationId xmlns:a16="http://schemas.microsoft.com/office/drawing/2014/main" id="{1A515075-9BA2-8FAA-5549-6B6D0F9C8562}"/>
              </a:ext>
            </a:extLst>
          </p:cNvPr>
          <p:cNvGrpSpPr/>
          <p:nvPr/>
        </p:nvGrpSpPr>
        <p:grpSpPr>
          <a:xfrm>
            <a:off x="590329" y="5739310"/>
            <a:ext cx="585149" cy="1118690"/>
            <a:chOff x="590329" y="5739310"/>
            <a:chExt cx="585149" cy="1118690"/>
          </a:xfrm>
          <a:effectLst>
            <a:outerShdw blurRad="50800" dist="38100" dir="2700000" algn="tl" rotWithShape="0">
              <a:prstClr val="black">
                <a:alpha val="40000"/>
              </a:prstClr>
            </a:outerShdw>
          </a:effectLst>
        </p:grpSpPr>
        <p:sp>
          <p:nvSpPr>
            <p:cNvPr id="8" name="Rectangle 7">
              <a:extLst>
                <a:ext uri="{FF2B5EF4-FFF2-40B4-BE49-F238E27FC236}">
                  <a16:creationId xmlns:a16="http://schemas.microsoft.com/office/drawing/2014/main" id="{3C73F4A6-98D6-DCEE-1415-93BA547A2812}"/>
                </a:ext>
              </a:extLst>
            </p:cNvPr>
            <p:cNvSpPr/>
            <p:nvPr/>
          </p:nvSpPr>
          <p:spPr>
            <a:xfrm>
              <a:off x="590329" y="5739310"/>
              <a:ext cx="585149" cy="1118690"/>
            </a:xfrm>
            <a:prstGeom prst="rect">
              <a:avLst/>
            </a:prstGeom>
            <a:solidFill>
              <a:srgbClr val="0F5E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6">
              <a:extLst>
                <a:ext uri="{FF2B5EF4-FFF2-40B4-BE49-F238E27FC236}">
                  <a16:creationId xmlns:a16="http://schemas.microsoft.com/office/drawing/2014/main" id="{80FC64E2-0B47-64FD-0620-7573F07752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3" y="5892658"/>
              <a:ext cx="491360" cy="449148"/>
            </a:xfrm>
            <a:prstGeom prst="rect">
              <a:avLst/>
            </a:prstGeom>
            <a:noFill/>
            <a:extLst>
              <a:ext uri="{909E8E84-426E-40DD-AFC4-6F175D3DCCD1}">
                <a14:hiddenFill xmlns:a14="http://schemas.microsoft.com/office/drawing/2010/main">
                  <a:solidFill>
                    <a:srgbClr val="FFFFFF"/>
                  </a:solidFill>
                </a14:hiddenFill>
              </a:ext>
            </a:extLst>
          </p:spPr>
        </p:pic>
      </p:grpSp>
      <p:sp>
        <p:nvSpPr>
          <p:cNvPr id="15" name="TextBox 14">
            <a:extLst>
              <a:ext uri="{FF2B5EF4-FFF2-40B4-BE49-F238E27FC236}">
                <a16:creationId xmlns:a16="http://schemas.microsoft.com/office/drawing/2014/main" id="{BECF2408-7BFC-5D37-090D-614996381C4E}"/>
              </a:ext>
            </a:extLst>
          </p:cNvPr>
          <p:cNvSpPr txBox="1"/>
          <p:nvPr/>
        </p:nvSpPr>
        <p:spPr>
          <a:xfrm>
            <a:off x="1128582" y="5941599"/>
            <a:ext cx="4129217" cy="230832"/>
          </a:xfrm>
          <a:prstGeom prst="rect">
            <a:avLst/>
          </a:prstGeom>
          <a:noFill/>
        </p:spPr>
        <p:txBody>
          <a:bodyPr wrap="square" rtlCol="0">
            <a:spAutoFit/>
          </a:bodyPr>
          <a:lstStyle/>
          <a:p>
            <a:r>
              <a:rPr lang="en-US" sz="900" dirty="0" err="1">
                <a:latin typeface="GuardianSans"/>
              </a:rPr>
              <a:t>MountSinai.com</a:t>
            </a:r>
            <a:r>
              <a:rPr lang="en-US" sz="900" dirty="0">
                <a:latin typeface="GuardianSans"/>
              </a:rPr>
              <a:t> [Image]</a:t>
            </a:r>
            <a:endParaRPr lang="en-US" sz="900" dirty="0">
              <a:effectLst/>
              <a:latin typeface="GuardianSans"/>
            </a:endParaRPr>
          </a:p>
        </p:txBody>
      </p:sp>
      <p:sp>
        <p:nvSpPr>
          <p:cNvPr id="13" name="Text Placeholder 13">
            <a:extLst>
              <a:ext uri="{FF2B5EF4-FFF2-40B4-BE49-F238E27FC236}">
                <a16:creationId xmlns:a16="http://schemas.microsoft.com/office/drawing/2014/main" id="{2A005BFF-41AB-807F-289E-2EAD96829C27}"/>
              </a:ext>
            </a:extLst>
          </p:cNvPr>
          <p:cNvSpPr txBox="1">
            <a:spLocks/>
          </p:cNvSpPr>
          <p:nvPr/>
        </p:nvSpPr>
        <p:spPr>
          <a:xfrm>
            <a:off x="252676" y="2520161"/>
            <a:ext cx="9580505" cy="466296"/>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500"/>
              </a:spcAft>
              <a:buClr>
                <a:sysClr val="windowText" lastClr="000000">
                  <a:lumMod val="50000"/>
                  <a:lumOff val="50000"/>
                </a:sysClr>
              </a:buClr>
              <a:buSzPct val="100000"/>
              <a:buFont typeface="Wingdings" charset="2"/>
              <a:buNone/>
              <a:tabLst/>
              <a:defRPr/>
            </a:pPr>
            <a:endParaRPr lang="en-US" dirty="0">
              <a:solidFill>
                <a:sysClr val="windowText" lastClr="000000"/>
              </a:solidFill>
            </a:endParaRPr>
          </a:p>
        </p:txBody>
      </p:sp>
      <p:pic>
        <p:nvPicPr>
          <p:cNvPr id="4" name="Picture 3">
            <a:extLst>
              <a:ext uri="{FF2B5EF4-FFF2-40B4-BE49-F238E27FC236}">
                <a16:creationId xmlns:a16="http://schemas.microsoft.com/office/drawing/2014/main" id="{B6D3B842-33EC-11C3-7143-DF4A1FFAA17F}"/>
              </a:ext>
            </a:extLst>
          </p:cNvPr>
          <p:cNvPicPr>
            <a:picLocks noChangeAspect="1"/>
          </p:cNvPicPr>
          <p:nvPr/>
        </p:nvPicPr>
        <p:blipFill>
          <a:blip r:embed="rId4"/>
          <a:stretch>
            <a:fillRect/>
          </a:stretch>
        </p:blipFill>
        <p:spPr>
          <a:xfrm>
            <a:off x="1805" y="0"/>
            <a:ext cx="12188389" cy="6858000"/>
          </a:xfrm>
          <a:prstGeom prst="rect">
            <a:avLst/>
          </a:prstGeom>
        </p:spPr>
      </p:pic>
    </p:spTree>
    <p:extLst>
      <p:ext uri="{BB962C8B-B14F-4D97-AF65-F5344CB8AC3E}">
        <p14:creationId xmlns:p14="http://schemas.microsoft.com/office/powerpoint/2010/main" val="26471037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9C152-EDA7-C3B9-DC87-FDFE71E5D08B}"/>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157D2E8F-C6D5-8BA4-9A26-A5E5B9E15F41}"/>
              </a:ext>
            </a:extLst>
          </p:cNvPr>
          <p:cNvSpPr/>
          <p:nvPr/>
        </p:nvSpPr>
        <p:spPr>
          <a:xfrm>
            <a:off x="0" y="6341806"/>
            <a:ext cx="12192000" cy="516194"/>
          </a:xfrm>
          <a:prstGeom prst="rect">
            <a:avLst/>
          </a:prstGeom>
          <a:solidFill>
            <a:srgbClr val="0959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D3AE4AD-BFF6-269F-94DB-D9B5C36130F5}"/>
              </a:ext>
            </a:extLst>
          </p:cNvPr>
          <p:cNvSpPr/>
          <p:nvPr/>
        </p:nvSpPr>
        <p:spPr>
          <a:xfrm>
            <a:off x="163563" y="591781"/>
            <a:ext cx="45719" cy="516194"/>
          </a:xfrm>
          <a:prstGeom prst="rect">
            <a:avLst/>
          </a:prstGeom>
          <a:solidFill>
            <a:srgbClr val="0959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703B3F40-9371-01D8-2716-B2F5B4142421}"/>
              </a:ext>
            </a:extLst>
          </p:cNvPr>
          <p:cNvSpPr txBox="1"/>
          <p:nvPr/>
        </p:nvSpPr>
        <p:spPr>
          <a:xfrm>
            <a:off x="5510743" y="6476459"/>
            <a:ext cx="1170513" cy="246888"/>
          </a:xfrm>
          <a:prstGeom prst="rect">
            <a:avLst/>
          </a:prstGeom>
          <a:noFill/>
        </p:spPr>
        <p:txBody>
          <a:bodyPr wrap="none" rtlCol="0">
            <a:spAutoFit/>
          </a:bodyPr>
          <a:lstStyle/>
          <a:p>
            <a:r>
              <a:rPr lang="en-US" sz="1000" dirty="0">
                <a:solidFill>
                  <a:schemeClr val="bg2"/>
                </a:solidFill>
                <a:latin typeface="Arial" panose="020B0604020202020204" pitchFamily="34" charset="0"/>
                <a:cs typeface="Arial" panose="020B0604020202020204" pitchFamily="34" charset="0"/>
              </a:rPr>
              <a:t>Internal Use Only</a:t>
            </a:r>
          </a:p>
        </p:txBody>
      </p:sp>
      <p:grpSp>
        <p:nvGrpSpPr>
          <p:cNvPr id="2" name="Group 1">
            <a:extLst>
              <a:ext uri="{FF2B5EF4-FFF2-40B4-BE49-F238E27FC236}">
                <a16:creationId xmlns:a16="http://schemas.microsoft.com/office/drawing/2014/main" id="{A0B3EF02-49D4-FADB-FFC4-E623E2FA31C4}"/>
              </a:ext>
            </a:extLst>
          </p:cNvPr>
          <p:cNvGrpSpPr/>
          <p:nvPr/>
        </p:nvGrpSpPr>
        <p:grpSpPr>
          <a:xfrm>
            <a:off x="590329" y="5739310"/>
            <a:ext cx="585149" cy="1118690"/>
            <a:chOff x="590329" y="5739310"/>
            <a:chExt cx="585149" cy="1118690"/>
          </a:xfrm>
          <a:effectLst>
            <a:outerShdw blurRad="50800" dist="38100" dir="2700000" algn="tl" rotWithShape="0">
              <a:prstClr val="black">
                <a:alpha val="40000"/>
              </a:prstClr>
            </a:outerShdw>
          </a:effectLst>
        </p:grpSpPr>
        <p:sp>
          <p:nvSpPr>
            <p:cNvPr id="8" name="Rectangle 7">
              <a:extLst>
                <a:ext uri="{FF2B5EF4-FFF2-40B4-BE49-F238E27FC236}">
                  <a16:creationId xmlns:a16="http://schemas.microsoft.com/office/drawing/2014/main" id="{5F66081C-88AD-045B-6D55-C99B14556437}"/>
                </a:ext>
              </a:extLst>
            </p:cNvPr>
            <p:cNvSpPr/>
            <p:nvPr/>
          </p:nvSpPr>
          <p:spPr>
            <a:xfrm>
              <a:off x="590329" y="5739310"/>
              <a:ext cx="585149" cy="1118690"/>
            </a:xfrm>
            <a:prstGeom prst="rect">
              <a:avLst/>
            </a:prstGeom>
            <a:solidFill>
              <a:srgbClr val="0F5E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6">
              <a:extLst>
                <a:ext uri="{FF2B5EF4-FFF2-40B4-BE49-F238E27FC236}">
                  <a16:creationId xmlns:a16="http://schemas.microsoft.com/office/drawing/2014/main" id="{3D7ED90F-7476-1052-3135-A15CE81F9A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3" y="5892658"/>
              <a:ext cx="491360" cy="449148"/>
            </a:xfrm>
            <a:prstGeom prst="rect">
              <a:avLst/>
            </a:prstGeom>
            <a:noFill/>
            <a:extLst>
              <a:ext uri="{909E8E84-426E-40DD-AFC4-6F175D3DCCD1}">
                <a14:hiddenFill xmlns:a14="http://schemas.microsoft.com/office/drawing/2010/main">
                  <a:solidFill>
                    <a:srgbClr val="FFFFFF"/>
                  </a:solidFill>
                </a14:hiddenFill>
              </a:ext>
            </a:extLst>
          </p:spPr>
        </p:pic>
      </p:grpSp>
      <p:sp>
        <p:nvSpPr>
          <p:cNvPr id="15" name="TextBox 14">
            <a:extLst>
              <a:ext uri="{FF2B5EF4-FFF2-40B4-BE49-F238E27FC236}">
                <a16:creationId xmlns:a16="http://schemas.microsoft.com/office/drawing/2014/main" id="{289EC403-D0D3-138D-8B09-D3408A22DFC8}"/>
              </a:ext>
            </a:extLst>
          </p:cNvPr>
          <p:cNvSpPr txBox="1"/>
          <p:nvPr/>
        </p:nvSpPr>
        <p:spPr>
          <a:xfrm>
            <a:off x="1128582" y="5941599"/>
            <a:ext cx="4129217" cy="230832"/>
          </a:xfrm>
          <a:prstGeom prst="rect">
            <a:avLst/>
          </a:prstGeom>
          <a:noFill/>
        </p:spPr>
        <p:txBody>
          <a:bodyPr wrap="square" rtlCol="0">
            <a:spAutoFit/>
          </a:bodyPr>
          <a:lstStyle/>
          <a:p>
            <a:r>
              <a:rPr lang="en-US" sz="900" dirty="0" err="1">
                <a:latin typeface="GuardianSans"/>
              </a:rPr>
              <a:t>MountSinai.com</a:t>
            </a:r>
            <a:r>
              <a:rPr lang="en-US" sz="900" dirty="0">
                <a:latin typeface="GuardianSans"/>
              </a:rPr>
              <a:t> [Image]</a:t>
            </a:r>
            <a:endParaRPr lang="en-US" sz="900" dirty="0">
              <a:effectLst/>
              <a:latin typeface="GuardianSans"/>
            </a:endParaRPr>
          </a:p>
        </p:txBody>
      </p:sp>
      <p:sp>
        <p:nvSpPr>
          <p:cNvPr id="13" name="Text Placeholder 13">
            <a:extLst>
              <a:ext uri="{FF2B5EF4-FFF2-40B4-BE49-F238E27FC236}">
                <a16:creationId xmlns:a16="http://schemas.microsoft.com/office/drawing/2014/main" id="{D82D36FD-2F39-1882-0C68-A395B0731129}"/>
              </a:ext>
            </a:extLst>
          </p:cNvPr>
          <p:cNvSpPr txBox="1">
            <a:spLocks/>
          </p:cNvSpPr>
          <p:nvPr/>
        </p:nvSpPr>
        <p:spPr>
          <a:xfrm>
            <a:off x="252676" y="2520161"/>
            <a:ext cx="9580505" cy="466296"/>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500"/>
              </a:spcAft>
              <a:buClr>
                <a:sysClr val="windowText" lastClr="000000">
                  <a:lumMod val="50000"/>
                  <a:lumOff val="50000"/>
                </a:sysClr>
              </a:buClr>
              <a:buSzPct val="100000"/>
              <a:buFont typeface="Wingdings" charset="2"/>
              <a:buNone/>
              <a:tabLst/>
              <a:defRPr/>
            </a:pPr>
            <a:endParaRPr lang="en-US" dirty="0">
              <a:solidFill>
                <a:sysClr val="windowText" lastClr="000000"/>
              </a:solidFill>
            </a:endParaRPr>
          </a:p>
        </p:txBody>
      </p:sp>
      <p:pic>
        <p:nvPicPr>
          <p:cNvPr id="5" name="Picture 4">
            <a:extLst>
              <a:ext uri="{FF2B5EF4-FFF2-40B4-BE49-F238E27FC236}">
                <a16:creationId xmlns:a16="http://schemas.microsoft.com/office/drawing/2014/main" id="{C2B8A243-3506-8613-DF63-6E4CC8756728}"/>
              </a:ext>
            </a:extLst>
          </p:cNvPr>
          <p:cNvPicPr>
            <a:picLocks noChangeAspect="1"/>
          </p:cNvPicPr>
          <p:nvPr/>
        </p:nvPicPr>
        <p:blipFill>
          <a:blip r:embed="rId4"/>
          <a:stretch>
            <a:fillRect/>
          </a:stretch>
        </p:blipFill>
        <p:spPr>
          <a:xfrm>
            <a:off x="1805" y="0"/>
            <a:ext cx="12188389" cy="6858000"/>
          </a:xfrm>
          <a:prstGeom prst="rect">
            <a:avLst/>
          </a:prstGeom>
        </p:spPr>
      </p:pic>
    </p:spTree>
    <p:extLst>
      <p:ext uri="{BB962C8B-B14F-4D97-AF65-F5344CB8AC3E}">
        <p14:creationId xmlns:p14="http://schemas.microsoft.com/office/powerpoint/2010/main" val="35917231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02B08-D21F-7ED0-A455-A79C0D570115}"/>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70D39552-29CC-D74F-4977-877195892277}"/>
              </a:ext>
            </a:extLst>
          </p:cNvPr>
          <p:cNvSpPr/>
          <p:nvPr/>
        </p:nvSpPr>
        <p:spPr>
          <a:xfrm>
            <a:off x="0" y="6341806"/>
            <a:ext cx="12192000" cy="516194"/>
          </a:xfrm>
          <a:prstGeom prst="rect">
            <a:avLst/>
          </a:prstGeom>
          <a:solidFill>
            <a:srgbClr val="0959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643BC4AF-104D-0A47-4865-C41E41660EB8}"/>
              </a:ext>
            </a:extLst>
          </p:cNvPr>
          <p:cNvSpPr/>
          <p:nvPr/>
        </p:nvSpPr>
        <p:spPr>
          <a:xfrm>
            <a:off x="163563" y="591781"/>
            <a:ext cx="45719" cy="516194"/>
          </a:xfrm>
          <a:prstGeom prst="rect">
            <a:avLst/>
          </a:prstGeom>
          <a:solidFill>
            <a:srgbClr val="0959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E25B50B-A7E0-1979-7F61-401E1D93BFA8}"/>
              </a:ext>
            </a:extLst>
          </p:cNvPr>
          <p:cNvSpPr txBox="1"/>
          <p:nvPr/>
        </p:nvSpPr>
        <p:spPr>
          <a:xfrm>
            <a:off x="5510743" y="6476459"/>
            <a:ext cx="1170513" cy="246888"/>
          </a:xfrm>
          <a:prstGeom prst="rect">
            <a:avLst/>
          </a:prstGeom>
          <a:noFill/>
        </p:spPr>
        <p:txBody>
          <a:bodyPr wrap="none" rtlCol="0">
            <a:spAutoFit/>
          </a:bodyPr>
          <a:lstStyle/>
          <a:p>
            <a:r>
              <a:rPr lang="en-US" sz="1000" dirty="0">
                <a:solidFill>
                  <a:schemeClr val="bg2"/>
                </a:solidFill>
                <a:latin typeface="Arial" panose="020B0604020202020204" pitchFamily="34" charset="0"/>
                <a:cs typeface="Arial" panose="020B0604020202020204" pitchFamily="34" charset="0"/>
              </a:rPr>
              <a:t>Internal Use Only</a:t>
            </a:r>
          </a:p>
        </p:txBody>
      </p:sp>
      <p:grpSp>
        <p:nvGrpSpPr>
          <p:cNvPr id="2" name="Group 1">
            <a:extLst>
              <a:ext uri="{FF2B5EF4-FFF2-40B4-BE49-F238E27FC236}">
                <a16:creationId xmlns:a16="http://schemas.microsoft.com/office/drawing/2014/main" id="{2529C920-1046-648C-CF6E-6557A3E516CA}"/>
              </a:ext>
            </a:extLst>
          </p:cNvPr>
          <p:cNvGrpSpPr/>
          <p:nvPr/>
        </p:nvGrpSpPr>
        <p:grpSpPr>
          <a:xfrm>
            <a:off x="590329" y="5739310"/>
            <a:ext cx="585149" cy="1118690"/>
            <a:chOff x="590329" y="5739310"/>
            <a:chExt cx="585149" cy="1118690"/>
          </a:xfrm>
          <a:effectLst>
            <a:outerShdw blurRad="50800" dist="38100" dir="2700000" algn="tl" rotWithShape="0">
              <a:prstClr val="black">
                <a:alpha val="40000"/>
              </a:prstClr>
            </a:outerShdw>
          </a:effectLst>
        </p:grpSpPr>
        <p:sp>
          <p:nvSpPr>
            <p:cNvPr id="8" name="Rectangle 7">
              <a:extLst>
                <a:ext uri="{FF2B5EF4-FFF2-40B4-BE49-F238E27FC236}">
                  <a16:creationId xmlns:a16="http://schemas.microsoft.com/office/drawing/2014/main" id="{B9BDB029-F123-8281-5F4F-858D98881B71}"/>
                </a:ext>
              </a:extLst>
            </p:cNvPr>
            <p:cNvSpPr/>
            <p:nvPr/>
          </p:nvSpPr>
          <p:spPr>
            <a:xfrm>
              <a:off x="590329" y="5739310"/>
              <a:ext cx="585149" cy="1118690"/>
            </a:xfrm>
            <a:prstGeom prst="rect">
              <a:avLst/>
            </a:prstGeom>
            <a:solidFill>
              <a:srgbClr val="0F5E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6">
              <a:extLst>
                <a:ext uri="{FF2B5EF4-FFF2-40B4-BE49-F238E27FC236}">
                  <a16:creationId xmlns:a16="http://schemas.microsoft.com/office/drawing/2014/main" id="{03069CD9-80AA-A839-7D0E-6FF6CB1062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3" y="5892658"/>
              <a:ext cx="491360" cy="449148"/>
            </a:xfrm>
            <a:prstGeom prst="rect">
              <a:avLst/>
            </a:prstGeom>
            <a:noFill/>
            <a:extLst>
              <a:ext uri="{909E8E84-426E-40DD-AFC4-6F175D3DCCD1}">
                <a14:hiddenFill xmlns:a14="http://schemas.microsoft.com/office/drawing/2010/main">
                  <a:solidFill>
                    <a:srgbClr val="FFFFFF"/>
                  </a:solidFill>
                </a14:hiddenFill>
              </a:ext>
            </a:extLst>
          </p:spPr>
        </p:pic>
      </p:grpSp>
      <p:sp>
        <p:nvSpPr>
          <p:cNvPr id="15" name="TextBox 14">
            <a:extLst>
              <a:ext uri="{FF2B5EF4-FFF2-40B4-BE49-F238E27FC236}">
                <a16:creationId xmlns:a16="http://schemas.microsoft.com/office/drawing/2014/main" id="{3F71DD63-085F-8830-19C6-3DD9D8BED59B}"/>
              </a:ext>
            </a:extLst>
          </p:cNvPr>
          <p:cNvSpPr txBox="1"/>
          <p:nvPr/>
        </p:nvSpPr>
        <p:spPr>
          <a:xfrm>
            <a:off x="1128582" y="5941599"/>
            <a:ext cx="4129217" cy="230832"/>
          </a:xfrm>
          <a:prstGeom prst="rect">
            <a:avLst/>
          </a:prstGeom>
          <a:noFill/>
        </p:spPr>
        <p:txBody>
          <a:bodyPr wrap="square" rtlCol="0">
            <a:spAutoFit/>
          </a:bodyPr>
          <a:lstStyle/>
          <a:p>
            <a:r>
              <a:rPr lang="en-US" sz="900" dirty="0" err="1">
                <a:latin typeface="GuardianSans"/>
              </a:rPr>
              <a:t>MountSinai.com</a:t>
            </a:r>
            <a:r>
              <a:rPr lang="en-US" sz="900" dirty="0">
                <a:latin typeface="GuardianSans"/>
              </a:rPr>
              <a:t> [Image]</a:t>
            </a:r>
            <a:endParaRPr lang="en-US" sz="900" dirty="0">
              <a:effectLst/>
              <a:latin typeface="GuardianSans"/>
            </a:endParaRPr>
          </a:p>
        </p:txBody>
      </p:sp>
      <p:sp>
        <p:nvSpPr>
          <p:cNvPr id="13" name="Text Placeholder 13">
            <a:extLst>
              <a:ext uri="{FF2B5EF4-FFF2-40B4-BE49-F238E27FC236}">
                <a16:creationId xmlns:a16="http://schemas.microsoft.com/office/drawing/2014/main" id="{13C72513-5BE0-8B33-BA55-90599E13A957}"/>
              </a:ext>
            </a:extLst>
          </p:cNvPr>
          <p:cNvSpPr txBox="1">
            <a:spLocks/>
          </p:cNvSpPr>
          <p:nvPr/>
        </p:nvSpPr>
        <p:spPr>
          <a:xfrm>
            <a:off x="252676" y="2520161"/>
            <a:ext cx="9580505" cy="466296"/>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500"/>
              </a:spcAft>
              <a:buClr>
                <a:sysClr val="windowText" lastClr="000000">
                  <a:lumMod val="50000"/>
                  <a:lumOff val="50000"/>
                </a:sysClr>
              </a:buClr>
              <a:buSzPct val="100000"/>
              <a:buFont typeface="Wingdings" charset="2"/>
              <a:buNone/>
              <a:tabLst/>
              <a:defRPr/>
            </a:pPr>
            <a:endParaRPr lang="en-US" dirty="0">
              <a:solidFill>
                <a:sysClr val="windowText" lastClr="000000"/>
              </a:solidFill>
            </a:endParaRPr>
          </a:p>
        </p:txBody>
      </p:sp>
      <p:pic>
        <p:nvPicPr>
          <p:cNvPr id="4" name="Picture 3">
            <a:extLst>
              <a:ext uri="{FF2B5EF4-FFF2-40B4-BE49-F238E27FC236}">
                <a16:creationId xmlns:a16="http://schemas.microsoft.com/office/drawing/2014/main" id="{26AF5E63-26D4-DBC0-1B53-54BC863D4FE4}"/>
              </a:ext>
            </a:extLst>
          </p:cNvPr>
          <p:cNvPicPr>
            <a:picLocks noChangeAspect="1"/>
          </p:cNvPicPr>
          <p:nvPr/>
        </p:nvPicPr>
        <p:blipFill>
          <a:blip r:embed="rId4"/>
          <a:stretch>
            <a:fillRect/>
          </a:stretch>
        </p:blipFill>
        <p:spPr>
          <a:xfrm>
            <a:off x="9018" y="0"/>
            <a:ext cx="12173964" cy="6858000"/>
          </a:xfrm>
          <a:prstGeom prst="rect">
            <a:avLst/>
          </a:prstGeom>
        </p:spPr>
      </p:pic>
    </p:spTree>
    <p:extLst>
      <p:ext uri="{BB962C8B-B14F-4D97-AF65-F5344CB8AC3E}">
        <p14:creationId xmlns:p14="http://schemas.microsoft.com/office/powerpoint/2010/main" val="30677485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B070B9-7315-A0B5-51FD-2B7A23F76B70}"/>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3FB43CCC-C8A0-2DA1-664A-119D33DC787B}"/>
              </a:ext>
            </a:extLst>
          </p:cNvPr>
          <p:cNvSpPr/>
          <p:nvPr/>
        </p:nvSpPr>
        <p:spPr>
          <a:xfrm>
            <a:off x="0" y="6341806"/>
            <a:ext cx="12192000" cy="516194"/>
          </a:xfrm>
          <a:prstGeom prst="rect">
            <a:avLst/>
          </a:prstGeom>
          <a:solidFill>
            <a:srgbClr val="0959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3F738DB-4F45-2465-6CE6-51878BE4C2DF}"/>
              </a:ext>
            </a:extLst>
          </p:cNvPr>
          <p:cNvSpPr/>
          <p:nvPr/>
        </p:nvSpPr>
        <p:spPr>
          <a:xfrm>
            <a:off x="163563" y="591781"/>
            <a:ext cx="45719" cy="516194"/>
          </a:xfrm>
          <a:prstGeom prst="rect">
            <a:avLst/>
          </a:prstGeom>
          <a:solidFill>
            <a:srgbClr val="0959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F02B924-70F6-5977-3D7D-C94E8B2CA41C}"/>
              </a:ext>
            </a:extLst>
          </p:cNvPr>
          <p:cNvSpPr txBox="1"/>
          <p:nvPr/>
        </p:nvSpPr>
        <p:spPr>
          <a:xfrm>
            <a:off x="5510743" y="6476459"/>
            <a:ext cx="1170513" cy="246888"/>
          </a:xfrm>
          <a:prstGeom prst="rect">
            <a:avLst/>
          </a:prstGeom>
          <a:noFill/>
        </p:spPr>
        <p:txBody>
          <a:bodyPr wrap="none" rtlCol="0">
            <a:spAutoFit/>
          </a:bodyPr>
          <a:lstStyle/>
          <a:p>
            <a:r>
              <a:rPr lang="en-US" sz="1000" dirty="0">
                <a:solidFill>
                  <a:schemeClr val="bg2"/>
                </a:solidFill>
                <a:latin typeface="Arial" panose="020B0604020202020204" pitchFamily="34" charset="0"/>
                <a:cs typeface="Arial" panose="020B0604020202020204" pitchFamily="34" charset="0"/>
              </a:rPr>
              <a:t>Internal Use Only</a:t>
            </a:r>
          </a:p>
        </p:txBody>
      </p:sp>
      <p:grpSp>
        <p:nvGrpSpPr>
          <p:cNvPr id="2" name="Group 1">
            <a:extLst>
              <a:ext uri="{FF2B5EF4-FFF2-40B4-BE49-F238E27FC236}">
                <a16:creationId xmlns:a16="http://schemas.microsoft.com/office/drawing/2014/main" id="{A8354A78-CB41-B1BF-01D9-2E27C036184D}"/>
              </a:ext>
            </a:extLst>
          </p:cNvPr>
          <p:cNvGrpSpPr/>
          <p:nvPr/>
        </p:nvGrpSpPr>
        <p:grpSpPr>
          <a:xfrm>
            <a:off x="590329" y="5739310"/>
            <a:ext cx="585149" cy="1118690"/>
            <a:chOff x="590329" y="5739310"/>
            <a:chExt cx="585149" cy="1118690"/>
          </a:xfrm>
          <a:effectLst>
            <a:outerShdw blurRad="50800" dist="38100" dir="2700000" algn="tl" rotWithShape="0">
              <a:prstClr val="black">
                <a:alpha val="40000"/>
              </a:prstClr>
            </a:outerShdw>
          </a:effectLst>
        </p:grpSpPr>
        <p:sp>
          <p:nvSpPr>
            <p:cNvPr id="8" name="Rectangle 7">
              <a:extLst>
                <a:ext uri="{FF2B5EF4-FFF2-40B4-BE49-F238E27FC236}">
                  <a16:creationId xmlns:a16="http://schemas.microsoft.com/office/drawing/2014/main" id="{57E4F2B0-4527-31D8-73DB-EF13670544CA}"/>
                </a:ext>
              </a:extLst>
            </p:cNvPr>
            <p:cNvSpPr/>
            <p:nvPr/>
          </p:nvSpPr>
          <p:spPr>
            <a:xfrm>
              <a:off x="590329" y="5739310"/>
              <a:ext cx="585149" cy="1118690"/>
            </a:xfrm>
            <a:prstGeom prst="rect">
              <a:avLst/>
            </a:prstGeom>
            <a:solidFill>
              <a:srgbClr val="0F5E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6">
              <a:extLst>
                <a:ext uri="{FF2B5EF4-FFF2-40B4-BE49-F238E27FC236}">
                  <a16:creationId xmlns:a16="http://schemas.microsoft.com/office/drawing/2014/main" id="{57178305-0ED3-F44D-2582-E99293B5BC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3" y="5892658"/>
              <a:ext cx="491360" cy="449148"/>
            </a:xfrm>
            <a:prstGeom prst="rect">
              <a:avLst/>
            </a:prstGeom>
            <a:noFill/>
            <a:extLst>
              <a:ext uri="{909E8E84-426E-40DD-AFC4-6F175D3DCCD1}">
                <a14:hiddenFill xmlns:a14="http://schemas.microsoft.com/office/drawing/2010/main">
                  <a:solidFill>
                    <a:srgbClr val="FFFFFF"/>
                  </a:solidFill>
                </a14:hiddenFill>
              </a:ext>
            </a:extLst>
          </p:spPr>
        </p:pic>
      </p:grpSp>
      <p:sp>
        <p:nvSpPr>
          <p:cNvPr id="15" name="TextBox 14">
            <a:extLst>
              <a:ext uri="{FF2B5EF4-FFF2-40B4-BE49-F238E27FC236}">
                <a16:creationId xmlns:a16="http://schemas.microsoft.com/office/drawing/2014/main" id="{505CDC98-9760-83F8-0412-2BF15CD1CD62}"/>
              </a:ext>
            </a:extLst>
          </p:cNvPr>
          <p:cNvSpPr txBox="1"/>
          <p:nvPr/>
        </p:nvSpPr>
        <p:spPr>
          <a:xfrm>
            <a:off x="1128582" y="5941599"/>
            <a:ext cx="4129217" cy="230832"/>
          </a:xfrm>
          <a:prstGeom prst="rect">
            <a:avLst/>
          </a:prstGeom>
          <a:noFill/>
        </p:spPr>
        <p:txBody>
          <a:bodyPr wrap="square" rtlCol="0">
            <a:spAutoFit/>
          </a:bodyPr>
          <a:lstStyle/>
          <a:p>
            <a:r>
              <a:rPr lang="en-US" sz="900" dirty="0" err="1">
                <a:latin typeface="GuardianSans"/>
              </a:rPr>
              <a:t>MountSinai.com</a:t>
            </a:r>
            <a:r>
              <a:rPr lang="en-US" sz="900" dirty="0">
                <a:latin typeface="GuardianSans"/>
              </a:rPr>
              <a:t> [Image]</a:t>
            </a:r>
            <a:endParaRPr lang="en-US" sz="900" dirty="0">
              <a:effectLst/>
              <a:latin typeface="GuardianSans"/>
            </a:endParaRPr>
          </a:p>
        </p:txBody>
      </p:sp>
      <p:sp>
        <p:nvSpPr>
          <p:cNvPr id="13" name="Text Placeholder 13">
            <a:extLst>
              <a:ext uri="{FF2B5EF4-FFF2-40B4-BE49-F238E27FC236}">
                <a16:creationId xmlns:a16="http://schemas.microsoft.com/office/drawing/2014/main" id="{57FD76E5-F6E8-F03C-798F-6BB36D1E9702}"/>
              </a:ext>
            </a:extLst>
          </p:cNvPr>
          <p:cNvSpPr txBox="1">
            <a:spLocks/>
          </p:cNvSpPr>
          <p:nvPr/>
        </p:nvSpPr>
        <p:spPr>
          <a:xfrm>
            <a:off x="252676" y="2520161"/>
            <a:ext cx="9580505" cy="466296"/>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500"/>
              </a:spcAft>
              <a:buClr>
                <a:sysClr val="windowText" lastClr="000000">
                  <a:lumMod val="50000"/>
                  <a:lumOff val="50000"/>
                </a:sysClr>
              </a:buClr>
              <a:buSzPct val="100000"/>
              <a:buFont typeface="Wingdings" charset="2"/>
              <a:buNone/>
              <a:tabLst/>
              <a:defRPr/>
            </a:pPr>
            <a:endParaRPr lang="en-US" dirty="0">
              <a:solidFill>
                <a:sysClr val="windowText" lastClr="000000"/>
              </a:solidFill>
            </a:endParaRPr>
          </a:p>
        </p:txBody>
      </p:sp>
      <p:pic>
        <p:nvPicPr>
          <p:cNvPr id="5" name="Picture 4">
            <a:extLst>
              <a:ext uri="{FF2B5EF4-FFF2-40B4-BE49-F238E27FC236}">
                <a16:creationId xmlns:a16="http://schemas.microsoft.com/office/drawing/2014/main" id="{FCC7278E-1980-5698-AE5E-F82FD766D711}"/>
              </a:ext>
            </a:extLst>
          </p:cNvPr>
          <p:cNvPicPr>
            <a:picLocks noChangeAspect="1"/>
          </p:cNvPicPr>
          <p:nvPr/>
        </p:nvPicPr>
        <p:blipFill>
          <a:blip r:embed="rId4"/>
          <a:stretch>
            <a:fillRect/>
          </a:stretch>
        </p:blipFill>
        <p:spPr>
          <a:xfrm>
            <a:off x="9018" y="0"/>
            <a:ext cx="12173964" cy="6858000"/>
          </a:xfrm>
          <a:prstGeom prst="rect">
            <a:avLst/>
          </a:prstGeom>
        </p:spPr>
      </p:pic>
    </p:spTree>
    <p:extLst>
      <p:ext uri="{BB962C8B-B14F-4D97-AF65-F5344CB8AC3E}">
        <p14:creationId xmlns:p14="http://schemas.microsoft.com/office/powerpoint/2010/main" val="7684423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A28C3E-0950-370E-952D-F8332CCBF3D2}"/>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41040AA4-CE23-5320-5F06-DC3B0886C91C}"/>
              </a:ext>
            </a:extLst>
          </p:cNvPr>
          <p:cNvSpPr/>
          <p:nvPr/>
        </p:nvSpPr>
        <p:spPr>
          <a:xfrm>
            <a:off x="0" y="6341806"/>
            <a:ext cx="12192000" cy="516194"/>
          </a:xfrm>
          <a:prstGeom prst="rect">
            <a:avLst/>
          </a:prstGeom>
          <a:solidFill>
            <a:srgbClr val="0959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F362EDB2-8F37-C70E-5DA8-0FF451489480}"/>
              </a:ext>
            </a:extLst>
          </p:cNvPr>
          <p:cNvSpPr/>
          <p:nvPr/>
        </p:nvSpPr>
        <p:spPr>
          <a:xfrm>
            <a:off x="163563" y="591781"/>
            <a:ext cx="45719" cy="516194"/>
          </a:xfrm>
          <a:prstGeom prst="rect">
            <a:avLst/>
          </a:prstGeom>
          <a:solidFill>
            <a:srgbClr val="0959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2713918D-916D-F5B0-C880-3D9EC450F985}"/>
              </a:ext>
            </a:extLst>
          </p:cNvPr>
          <p:cNvSpPr txBox="1"/>
          <p:nvPr/>
        </p:nvSpPr>
        <p:spPr>
          <a:xfrm>
            <a:off x="5510743" y="6476459"/>
            <a:ext cx="1170513" cy="246888"/>
          </a:xfrm>
          <a:prstGeom prst="rect">
            <a:avLst/>
          </a:prstGeom>
          <a:noFill/>
        </p:spPr>
        <p:txBody>
          <a:bodyPr wrap="none" rtlCol="0">
            <a:spAutoFit/>
          </a:bodyPr>
          <a:lstStyle/>
          <a:p>
            <a:r>
              <a:rPr lang="en-US" sz="1000" dirty="0">
                <a:solidFill>
                  <a:schemeClr val="bg2"/>
                </a:solidFill>
                <a:latin typeface="Arial" panose="020B0604020202020204" pitchFamily="34" charset="0"/>
                <a:cs typeface="Arial" panose="020B0604020202020204" pitchFamily="34" charset="0"/>
              </a:rPr>
              <a:t>Internal Use Only</a:t>
            </a:r>
          </a:p>
        </p:txBody>
      </p:sp>
      <p:grpSp>
        <p:nvGrpSpPr>
          <p:cNvPr id="2" name="Group 1">
            <a:extLst>
              <a:ext uri="{FF2B5EF4-FFF2-40B4-BE49-F238E27FC236}">
                <a16:creationId xmlns:a16="http://schemas.microsoft.com/office/drawing/2014/main" id="{8EC1F175-6AE2-2878-5A12-F74563AE3747}"/>
              </a:ext>
            </a:extLst>
          </p:cNvPr>
          <p:cNvGrpSpPr/>
          <p:nvPr/>
        </p:nvGrpSpPr>
        <p:grpSpPr>
          <a:xfrm>
            <a:off x="590329" y="5739310"/>
            <a:ext cx="585149" cy="1118690"/>
            <a:chOff x="590329" y="5739310"/>
            <a:chExt cx="585149" cy="1118690"/>
          </a:xfrm>
          <a:effectLst>
            <a:outerShdw blurRad="50800" dist="38100" dir="2700000" algn="tl" rotWithShape="0">
              <a:prstClr val="black">
                <a:alpha val="40000"/>
              </a:prstClr>
            </a:outerShdw>
          </a:effectLst>
        </p:grpSpPr>
        <p:sp>
          <p:nvSpPr>
            <p:cNvPr id="8" name="Rectangle 7">
              <a:extLst>
                <a:ext uri="{FF2B5EF4-FFF2-40B4-BE49-F238E27FC236}">
                  <a16:creationId xmlns:a16="http://schemas.microsoft.com/office/drawing/2014/main" id="{B5D77DBF-92E7-D78B-70D8-2572C435AD92}"/>
                </a:ext>
              </a:extLst>
            </p:cNvPr>
            <p:cNvSpPr/>
            <p:nvPr/>
          </p:nvSpPr>
          <p:spPr>
            <a:xfrm>
              <a:off x="590329" y="5739310"/>
              <a:ext cx="585149" cy="1118690"/>
            </a:xfrm>
            <a:prstGeom prst="rect">
              <a:avLst/>
            </a:prstGeom>
            <a:solidFill>
              <a:srgbClr val="0F5E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6">
              <a:extLst>
                <a:ext uri="{FF2B5EF4-FFF2-40B4-BE49-F238E27FC236}">
                  <a16:creationId xmlns:a16="http://schemas.microsoft.com/office/drawing/2014/main" id="{03F4E52E-9B73-346C-3D2E-FC5689ADAF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3" y="5892658"/>
              <a:ext cx="491360" cy="449148"/>
            </a:xfrm>
            <a:prstGeom prst="rect">
              <a:avLst/>
            </a:prstGeom>
            <a:noFill/>
            <a:extLst>
              <a:ext uri="{909E8E84-426E-40DD-AFC4-6F175D3DCCD1}">
                <a14:hiddenFill xmlns:a14="http://schemas.microsoft.com/office/drawing/2010/main">
                  <a:solidFill>
                    <a:srgbClr val="FFFFFF"/>
                  </a:solidFill>
                </a14:hiddenFill>
              </a:ext>
            </a:extLst>
          </p:spPr>
        </p:pic>
      </p:grpSp>
      <p:sp>
        <p:nvSpPr>
          <p:cNvPr id="15" name="TextBox 14">
            <a:extLst>
              <a:ext uri="{FF2B5EF4-FFF2-40B4-BE49-F238E27FC236}">
                <a16:creationId xmlns:a16="http://schemas.microsoft.com/office/drawing/2014/main" id="{DBE25FED-61FC-087F-730E-473D95D0A0EA}"/>
              </a:ext>
            </a:extLst>
          </p:cNvPr>
          <p:cNvSpPr txBox="1"/>
          <p:nvPr/>
        </p:nvSpPr>
        <p:spPr>
          <a:xfrm>
            <a:off x="1128582" y="5941599"/>
            <a:ext cx="4129217" cy="230832"/>
          </a:xfrm>
          <a:prstGeom prst="rect">
            <a:avLst/>
          </a:prstGeom>
          <a:noFill/>
        </p:spPr>
        <p:txBody>
          <a:bodyPr wrap="square" rtlCol="0">
            <a:spAutoFit/>
          </a:bodyPr>
          <a:lstStyle/>
          <a:p>
            <a:r>
              <a:rPr lang="en-US" sz="900" dirty="0" err="1">
                <a:latin typeface="GuardianSans"/>
              </a:rPr>
              <a:t>MountSinai.com</a:t>
            </a:r>
            <a:r>
              <a:rPr lang="en-US" sz="900" dirty="0">
                <a:latin typeface="GuardianSans"/>
              </a:rPr>
              <a:t> [Image]</a:t>
            </a:r>
            <a:endParaRPr lang="en-US" sz="900" dirty="0">
              <a:effectLst/>
              <a:latin typeface="GuardianSans"/>
            </a:endParaRPr>
          </a:p>
        </p:txBody>
      </p:sp>
      <p:sp>
        <p:nvSpPr>
          <p:cNvPr id="13" name="Text Placeholder 13">
            <a:extLst>
              <a:ext uri="{FF2B5EF4-FFF2-40B4-BE49-F238E27FC236}">
                <a16:creationId xmlns:a16="http://schemas.microsoft.com/office/drawing/2014/main" id="{12F48D0C-B611-E2F8-9BD5-C6A422BC6CE1}"/>
              </a:ext>
            </a:extLst>
          </p:cNvPr>
          <p:cNvSpPr txBox="1">
            <a:spLocks/>
          </p:cNvSpPr>
          <p:nvPr/>
        </p:nvSpPr>
        <p:spPr>
          <a:xfrm>
            <a:off x="252676" y="2520161"/>
            <a:ext cx="9580505" cy="466296"/>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500"/>
              </a:spcAft>
              <a:buClr>
                <a:sysClr val="windowText" lastClr="000000">
                  <a:lumMod val="50000"/>
                  <a:lumOff val="50000"/>
                </a:sysClr>
              </a:buClr>
              <a:buSzPct val="100000"/>
              <a:buFont typeface="Wingdings" charset="2"/>
              <a:buNone/>
              <a:tabLst/>
              <a:defRPr/>
            </a:pPr>
            <a:endParaRPr lang="en-US" dirty="0">
              <a:solidFill>
                <a:sysClr val="windowText" lastClr="000000"/>
              </a:solidFill>
            </a:endParaRPr>
          </a:p>
        </p:txBody>
      </p:sp>
      <p:pic>
        <p:nvPicPr>
          <p:cNvPr id="4" name="Picture 3">
            <a:extLst>
              <a:ext uri="{FF2B5EF4-FFF2-40B4-BE49-F238E27FC236}">
                <a16:creationId xmlns:a16="http://schemas.microsoft.com/office/drawing/2014/main" id="{05DB21F1-15FE-13F6-7C86-4151F2C6BA72}"/>
              </a:ext>
            </a:extLst>
          </p:cNvPr>
          <p:cNvPicPr>
            <a:picLocks noChangeAspect="1"/>
          </p:cNvPicPr>
          <p:nvPr/>
        </p:nvPicPr>
        <p:blipFill>
          <a:blip r:embed="rId4"/>
          <a:stretch>
            <a:fillRect/>
          </a:stretch>
        </p:blipFill>
        <p:spPr>
          <a:xfrm>
            <a:off x="9018" y="0"/>
            <a:ext cx="12173964" cy="6858000"/>
          </a:xfrm>
          <a:prstGeom prst="rect">
            <a:avLst/>
          </a:prstGeom>
        </p:spPr>
      </p:pic>
    </p:spTree>
    <p:extLst>
      <p:ext uri="{BB962C8B-B14F-4D97-AF65-F5344CB8AC3E}">
        <p14:creationId xmlns:p14="http://schemas.microsoft.com/office/powerpoint/2010/main" val="35616453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276558-5758-EF52-4F3B-EC485E1A9991}"/>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77E110DB-A1D6-F7E1-0B74-46A89E99A4A4}"/>
              </a:ext>
            </a:extLst>
          </p:cNvPr>
          <p:cNvSpPr/>
          <p:nvPr/>
        </p:nvSpPr>
        <p:spPr>
          <a:xfrm>
            <a:off x="5211" y="6350602"/>
            <a:ext cx="12192000" cy="516194"/>
          </a:xfrm>
          <a:prstGeom prst="rect">
            <a:avLst/>
          </a:prstGeom>
          <a:solidFill>
            <a:srgbClr val="0068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1">
            <a:extLst>
              <a:ext uri="{FF2B5EF4-FFF2-40B4-BE49-F238E27FC236}">
                <a16:creationId xmlns:a16="http://schemas.microsoft.com/office/drawing/2014/main" id="{79E84B3E-259B-38AB-DA02-CAECBE49C0EC}"/>
              </a:ext>
            </a:extLst>
          </p:cNvPr>
          <p:cNvSpPr txBox="1">
            <a:spLocks/>
          </p:cNvSpPr>
          <p:nvPr/>
        </p:nvSpPr>
        <p:spPr>
          <a:xfrm>
            <a:off x="502902" y="2532044"/>
            <a:ext cx="11151215" cy="1156913"/>
          </a:xfrm>
          <a:prstGeom prst="rect">
            <a:avLst/>
          </a:prstGeom>
        </p:spPr>
        <p:txBody>
          <a:bodyPr anchor="ctr">
            <a:noAutofit/>
          </a:bodyPr>
          <a:lstStyle>
            <a:lvl1pPr algn="l" defTabSz="457200" rtl="0" eaLnBrk="1" latinLnBrk="0" hangingPunct="1">
              <a:lnSpc>
                <a:spcPct val="90000"/>
              </a:lnSpc>
              <a:spcBef>
                <a:spcPct val="0"/>
              </a:spcBef>
              <a:buNone/>
              <a:defRPr sz="4000" b="1" i="0" kern="100" spc="0" baseline="0">
                <a:solidFill>
                  <a:schemeClr val="tx1"/>
                </a:solidFill>
                <a:latin typeface="Arial"/>
                <a:ea typeface="+mj-ea"/>
                <a:cs typeface="Arial"/>
              </a:defRPr>
            </a:lvl1pPr>
          </a:lstStyle>
          <a:p>
            <a:pPr marL="0" marR="0" lvl="0" indent="0" algn="ctr" defTabSz="457200" rtl="0" eaLnBrk="1" fontAlgn="auto" latinLnBrk="0" hangingPunct="1">
              <a:lnSpc>
                <a:spcPct val="90000"/>
              </a:lnSpc>
              <a:spcBef>
                <a:spcPct val="0"/>
              </a:spcBef>
              <a:spcAft>
                <a:spcPts val="0"/>
              </a:spcAft>
              <a:buClrTx/>
              <a:buSzTx/>
              <a:buFontTx/>
              <a:buNone/>
              <a:tabLst/>
              <a:defRPr/>
            </a:pPr>
            <a:r>
              <a:rPr lang="en-US" sz="3000" dirty="0">
                <a:solidFill>
                  <a:sysClr val="windowText" lastClr="000000"/>
                </a:solidFill>
              </a:rPr>
              <a:t>Thank you for your attention!</a:t>
            </a:r>
          </a:p>
        </p:txBody>
      </p:sp>
      <p:sp>
        <p:nvSpPr>
          <p:cNvPr id="21" name="Text Placeholder 13">
            <a:extLst>
              <a:ext uri="{FF2B5EF4-FFF2-40B4-BE49-F238E27FC236}">
                <a16:creationId xmlns:a16="http://schemas.microsoft.com/office/drawing/2014/main" id="{88142F4F-C377-D357-80D3-B610213CD379}"/>
              </a:ext>
            </a:extLst>
          </p:cNvPr>
          <p:cNvSpPr txBox="1">
            <a:spLocks/>
          </p:cNvSpPr>
          <p:nvPr/>
        </p:nvSpPr>
        <p:spPr>
          <a:xfrm>
            <a:off x="3230679" y="4162822"/>
            <a:ext cx="7734222" cy="1049085"/>
          </a:xfrm>
          <a:prstGeom prst="rect">
            <a:avLst/>
          </a:prstGeom>
        </p:spPr>
        <p:txBody>
          <a:bodyPr anchor="ctr">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spcAft>
                <a:spcPts val="500"/>
              </a:spcAft>
              <a:buClr>
                <a:sysClr val="windowText" lastClr="000000">
                  <a:lumMod val="50000"/>
                  <a:lumOff val="50000"/>
                </a:sysClr>
              </a:buClr>
              <a:defRPr/>
            </a:pPr>
            <a:r>
              <a:rPr lang="en-US" dirty="0">
                <a:solidFill>
                  <a:sysClr val="windowText" lastClr="000000"/>
                </a:solidFill>
                <a:hlinkClick r:id="rId3"/>
              </a:rPr>
              <a:t>https://openspineconsortium.com/spine-mri/index.html</a:t>
            </a:r>
            <a:endParaRPr lang="en-US" dirty="0">
              <a:solidFill>
                <a:sysClr val="windowText" lastClr="000000"/>
              </a:solidFill>
            </a:endParaRPr>
          </a:p>
          <a:p>
            <a:pPr lvl="0">
              <a:spcAft>
                <a:spcPts val="500"/>
              </a:spcAft>
              <a:buClr>
                <a:sysClr val="windowText" lastClr="000000">
                  <a:lumMod val="50000"/>
                  <a:lumOff val="50000"/>
                </a:sysClr>
              </a:buClr>
              <a:defRPr/>
            </a:pPr>
            <a:endParaRPr kumimoji="0" lang="en-US" sz="1800" b="0" i="0" u="none" strike="noStrike" kern="1200" cap="none" spc="0" normalizeH="0" baseline="0" noProof="0" dirty="0">
              <a:ln>
                <a:noFill/>
              </a:ln>
              <a:solidFill>
                <a:sysClr val="windowText" lastClr="000000"/>
              </a:solidFill>
              <a:effectLst/>
              <a:uLnTx/>
              <a:uFillTx/>
              <a:latin typeface="Arial"/>
              <a:ea typeface="+mn-ea"/>
              <a:cs typeface="Arial"/>
            </a:endParaRPr>
          </a:p>
        </p:txBody>
      </p:sp>
      <p:sp>
        <p:nvSpPr>
          <p:cNvPr id="22" name="Text Placeholder 12">
            <a:extLst>
              <a:ext uri="{FF2B5EF4-FFF2-40B4-BE49-F238E27FC236}">
                <a16:creationId xmlns:a16="http://schemas.microsoft.com/office/drawing/2014/main" id="{848DCE60-309F-DE40-94CA-C0C17A8DA333}"/>
              </a:ext>
            </a:extLst>
          </p:cNvPr>
          <p:cNvSpPr txBox="1">
            <a:spLocks/>
          </p:cNvSpPr>
          <p:nvPr/>
        </p:nvSpPr>
        <p:spPr>
          <a:xfrm>
            <a:off x="6096000" y="278282"/>
            <a:ext cx="5842227" cy="252412"/>
          </a:xfrm>
          <a:prstGeom prst="rect">
            <a:avLst/>
          </a:prstGeom>
        </p:spPr>
        <p:txBody>
          <a:bodyPr anchor="ctr">
            <a:noAutofit/>
          </a:bodyPr>
          <a:lstStyle>
            <a:lvl1pPr marL="0" indent="0" algn="r"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4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1800"/>
              </a:spcAft>
              <a:buClr>
                <a:sysClr val="windowText" lastClr="000000">
                  <a:lumMod val="50000"/>
                  <a:lumOff val="50000"/>
                </a:sysClr>
              </a:buClr>
              <a:buSzPct val="100000"/>
              <a:buFont typeface="Wingdings" charset="2"/>
              <a:buNone/>
              <a:tabLst/>
              <a:defRPr/>
            </a:pPr>
            <a:r>
              <a:rPr kumimoji="0" lang="en-US" sz="1600" b="0" i="0" u="none" strike="noStrike" kern="1200" cap="none" spc="0" normalizeH="0" baseline="0" noProof="0" dirty="0">
                <a:ln>
                  <a:noFill/>
                </a:ln>
                <a:solidFill>
                  <a:sysClr val="windowText" lastClr="000000"/>
                </a:solidFill>
                <a:effectLst/>
                <a:uLnTx/>
                <a:uFillTx/>
                <a:latin typeface="Arial"/>
                <a:ea typeface="+mn-ea"/>
                <a:cs typeface="Arial"/>
              </a:rPr>
              <a:t>Detroit Medical Center/Wayne State University</a:t>
            </a:r>
          </a:p>
        </p:txBody>
      </p:sp>
      <p:sp>
        <p:nvSpPr>
          <p:cNvPr id="23" name="Rectangle 22">
            <a:extLst>
              <a:ext uri="{FF2B5EF4-FFF2-40B4-BE49-F238E27FC236}">
                <a16:creationId xmlns:a16="http://schemas.microsoft.com/office/drawing/2014/main" id="{C580ABED-95C5-D23B-BEF7-BE53BE6D434D}"/>
              </a:ext>
            </a:extLst>
          </p:cNvPr>
          <p:cNvSpPr/>
          <p:nvPr/>
        </p:nvSpPr>
        <p:spPr>
          <a:xfrm>
            <a:off x="530694" y="-41047"/>
            <a:ext cx="635230" cy="917347"/>
          </a:xfrm>
          <a:prstGeom prst="rect">
            <a:avLst/>
          </a:prstGeom>
          <a:solidFill>
            <a:srgbClr val="0F5E5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AF2013BF-4748-5581-F570-170AAE2A5C81}"/>
              </a:ext>
            </a:extLst>
          </p:cNvPr>
          <p:cNvSpPr txBox="1"/>
          <p:nvPr/>
        </p:nvSpPr>
        <p:spPr>
          <a:xfrm>
            <a:off x="5510743" y="6476459"/>
            <a:ext cx="1170513" cy="246888"/>
          </a:xfrm>
          <a:prstGeom prst="rect">
            <a:avLst/>
          </a:prstGeom>
          <a:noFill/>
        </p:spPr>
        <p:txBody>
          <a:bodyPr wrap="none" rtlCol="0">
            <a:spAutoFit/>
          </a:bodyPr>
          <a:lstStyle/>
          <a:p>
            <a:r>
              <a:rPr lang="en-US" sz="1000" dirty="0">
                <a:solidFill>
                  <a:schemeClr val="bg2"/>
                </a:solidFill>
                <a:latin typeface="Arial" panose="020B0604020202020204" pitchFamily="34" charset="0"/>
                <a:cs typeface="Arial" panose="020B0604020202020204" pitchFamily="34" charset="0"/>
              </a:rPr>
              <a:t>Internal Use Only</a:t>
            </a:r>
          </a:p>
        </p:txBody>
      </p:sp>
      <p:cxnSp>
        <p:nvCxnSpPr>
          <p:cNvPr id="4" name="Straight Connector 3">
            <a:extLst>
              <a:ext uri="{FF2B5EF4-FFF2-40B4-BE49-F238E27FC236}">
                <a16:creationId xmlns:a16="http://schemas.microsoft.com/office/drawing/2014/main" id="{3E3952F6-D4DC-D431-45F2-614BF7DB05C1}"/>
              </a:ext>
            </a:extLst>
          </p:cNvPr>
          <p:cNvCxnSpPr>
            <a:cxnSpLocks/>
          </p:cNvCxnSpPr>
          <p:nvPr/>
        </p:nvCxnSpPr>
        <p:spPr>
          <a:xfrm>
            <a:off x="2877671" y="3832412"/>
            <a:ext cx="6427694" cy="0"/>
          </a:xfrm>
          <a:prstGeom prst="line">
            <a:avLst/>
          </a:prstGeom>
          <a:ln w="19050">
            <a:solidFill>
              <a:srgbClr val="0368A6"/>
            </a:solidFill>
          </a:ln>
        </p:spPr>
        <p:style>
          <a:lnRef idx="1">
            <a:schemeClr val="accent1"/>
          </a:lnRef>
          <a:fillRef idx="0">
            <a:schemeClr val="accent1"/>
          </a:fillRef>
          <a:effectRef idx="0">
            <a:schemeClr val="accent1"/>
          </a:effectRef>
          <a:fontRef idx="minor">
            <a:schemeClr val="tx1"/>
          </a:fontRef>
        </p:style>
      </p:cxnSp>
      <p:pic>
        <p:nvPicPr>
          <p:cNvPr id="1026" name="Picture 2">
            <a:extLst>
              <a:ext uri="{FF2B5EF4-FFF2-40B4-BE49-F238E27FC236}">
                <a16:creationId xmlns:a16="http://schemas.microsoft.com/office/drawing/2014/main" id="{BE71C6CA-9535-E7A4-5067-E8065D3E74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97790" y="5647997"/>
            <a:ext cx="1092809" cy="53544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ome - Wayne State University: School of Medicine">
            <a:extLst>
              <a:ext uri="{FF2B5EF4-FFF2-40B4-BE49-F238E27FC236}">
                <a16:creationId xmlns:a16="http://schemas.microsoft.com/office/drawing/2014/main" id="{C4BABD56-3EC9-D650-0C8A-918633002FC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15271"/>
          <a:stretch/>
        </p:blipFill>
        <p:spPr bwMode="auto">
          <a:xfrm>
            <a:off x="8454770" y="5455564"/>
            <a:ext cx="1507716" cy="747062"/>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a:extLst>
              <a:ext uri="{FF2B5EF4-FFF2-40B4-BE49-F238E27FC236}">
                <a16:creationId xmlns:a16="http://schemas.microsoft.com/office/drawing/2014/main" id="{DD4D6376-8F9A-83A4-6726-0AC21A19D9C7}"/>
              </a:ext>
            </a:extLst>
          </p:cNvPr>
          <p:cNvCxnSpPr>
            <a:cxnSpLocks/>
          </p:cNvCxnSpPr>
          <p:nvPr/>
        </p:nvCxnSpPr>
        <p:spPr>
          <a:xfrm flipV="1">
            <a:off x="7658100" y="6055502"/>
            <a:ext cx="804247" cy="842503"/>
          </a:xfrm>
          <a:prstGeom prst="line">
            <a:avLst/>
          </a:prstGeom>
          <a:ln w="19050">
            <a:solidFill>
              <a:srgbClr val="0D5946"/>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01C5718-0A16-FAE3-9536-79ACDEF58F09}"/>
              </a:ext>
            </a:extLst>
          </p:cNvPr>
          <p:cNvCxnSpPr>
            <a:cxnSpLocks/>
          </p:cNvCxnSpPr>
          <p:nvPr/>
        </p:nvCxnSpPr>
        <p:spPr>
          <a:xfrm>
            <a:off x="9957596" y="6055502"/>
            <a:ext cx="2234404" cy="0"/>
          </a:xfrm>
          <a:prstGeom prst="line">
            <a:avLst/>
          </a:prstGeom>
          <a:ln w="19050">
            <a:solidFill>
              <a:srgbClr val="0D5946"/>
            </a:solidFill>
          </a:ln>
        </p:spPr>
        <p:style>
          <a:lnRef idx="1">
            <a:schemeClr val="accent1"/>
          </a:lnRef>
          <a:fillRef idx="0">
            <a:schemeClr val="accent1"/>
          </a:fillRef>
          <a:effectRef idx="0">
            <a:schemeClr val="accent1"/>
          </a:effectRef>
          <a:fontRef idx="minor">
            <a:schemeClr val="tx1"/>
          </a:fontRef>
        </p:style>
      </p:cxnSp>
      <p:sp>
        <p:nvSpPr>
          <p:cNvPr id="12" name="Right Triangle 11">
            <a:extLst>
              <a:ext uri="{FF2B5EF4-FFF2-40B4-BE49-F238E27FC236}">
                <a16:creationId xmlns:a16="http://schemas.microsoft.com/office/drawing/2014/main" id="{DE6C9CA8-2FDC-66E7-35F7-8284AD9E7C0A}"/>
              </a:ext>
            </a:extLst>
          </p:cNvPr>
          <p:cNvSpPr/>
          <p:nvPr/>
        </p:nvSpPr>
        <p:spPr>
          <a:xfrm rot="16200000">
            <a:off x="7768462" y="6362468"/>
            <a:ext cx="516194" cy="489797"/>
          </a:xfrm>
          <a:prstGeom prst="rtTriangle">
            <a:avLst/>
          </a:prstGeom>
          <a:solidFill>
            <a:srgbClr val="0D59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836CDB5-55ED-0FB4-7143-6715E420A86A}"/>
              </a:ext>
            </a:extLst>
          </p:cNvPr>
          <p:cNvSpPr/>
          <p:nvPr/>
        </p:nvSpPr>
        <p:spPr>
          <a:xfrm>
            <a:off x="8271455" y="6346894"/>
            <a:ext cx="3920545" cy="518570"/>
          </a:xfrm>
          <a:prstGeom prst="rect">
            <a:avLst/>
          </a:prstGeom>
          <a:solidFill>
            <a:srgbClr val="0D59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0" name="Picture 6">
            <a:extLst>
              <a:ext uri="{FF2B5EF4-FFF2-40B4-BE49-F238E27FC236}">
                <a16:creationId xmlns:a16="http://schemas.microsoft.com/office/drawing/2014/main" id="{C05DDD2E-8C0E-D914-2FC8-F29E118820B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3804" y="352393"/>
            <a:ext cx="434409" cy="397090"/>
          </a:xfrm>
          <a:prstGeom prst="rect">
            <a:avLst/>
          </a:prstGeom>
          <a:noFill/>
          <a:extLst>
            <a:ext uri="{909E8E84-426E-40DD-AFC4-6F175D3DCCD1}">
              <a14:hiddenFill xmlns:a14="http://schemas.microsoft.com/office/drawing/2010/main">
                <a:solidFill>
                  <a:srgbClr val="FFFFFF"/>
                </a:solidFill>
              </a14:hiddenFill>
            </a:ext>
          </a:extLst>
        </p:spPr>
      </p:pic>
      <p:sp>
        <p:nvSpPr>
          <p:cNvPr id="14" name="Parallelogram 13">
            <a:extLst>
              <a:ext uri="{FF2B5EF4-FFF2-40B4-BE49-F238E27FC236}">
                <a16:creationId xmlns:a16="http://schemas.microsoft.com/office/drawing/2014/main" id="{1EA93F7B-BB1F-77FE-AFE5-A0D6DA0BF108}"/>
              </a:ext>
            </a:extLst>
          </p:cNvPr>
          <p:cNvSpPr/>
          <p:nvPr/>
        </p:nvSpPr>
        <p:spPr>
          <a:xfrm>
            <a:off x="7785710" y="6349269"/>
            <a:ext cx="522680" cy="516195"/>
          </a:xfrm>
          <a:prstGeom prst="parallelogram">
            <a:avLst>
              <a:gd name="adj" fmla="val 94827"/>
            </a:avLst>
          </a:prstGeom>
          <a:solidFill>
            <a:srgbClr val="FED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486104EF-1DF8-3654-BDAE-A34A0C75706E}"/>
              </a:ext>
            </a:extLst>
          </p:cNvPr>
          <p:cNvCxnSpPr>
            <a:cxnSpLocks/>
          </p:cNvCxnSpPr>
          <p:nvPr/>
        </p:nvCxnSpPr>
        <p:spPr>
          <a:xfrm>
            <a:off x="8274856" y="6357952"/>
            <a:ext cx="409581" cy="0"/>
          </a:xfrm>
          <a:prstGeom prst="line">
            <a:avLst/>
          </a:prstGeom>
          <a:ln w="28575">
            <a:solidFill>
              <a:srgbClr val="FED07C"/>
            </a:solidFill>
          </a:ln>
        </p:spPr>
        <p:style>
          <a:lnRef idx="1">
            <a:schemeClr val="accent1"/>
          </a:lnRef>
          <a:fillRef idx="0">
            <a:schemeClr val="accent1"/>
          </a:fillRef>
          <a:effectRef idx="0">
            <a:schemeClr val="accent1"/>
          </a:effectRef>
          <a:fontRef idx="minor">
            <a:schemeClr val="tx1"/>
          </a:fontRef>
        </p:style>
      </p:cxnSp>
      <p:sp>
        <p:nvSpPr>
          <p:cNvPr id="30" name="Parallelogram 29">
            <a:extLst>
              <a:ext uri="{FF2B5EF4-FFF2-40B4-BE49-F238E27FC236}">
                <a16:creationId xmlns:a16="http://schemas.microsoft.com/office/drawing/2014/main" id="{A0D79262-6F69-BE77-BD2F-47DAB5413B6F}"/>
              </a:ext>
            </a:extLst>
          </p:cNvPr>
          <p:cNvSpPr/>
          <p:nvPr/>
        </p:nvSpPr>
        <p:spPr>
          <a:xfrm>
            <a:off x="8046757" y="6343569"/>
            <a:ext cx="522680" cy="516195"/>
          </a:xfrm>
          <a:prstGeom prst="parallelogram">
            <a:avLst>
              <a:gd name="adj" fmla="val 94827"/>
            </a:avLst>
          </a:prstGeom>
          <a:solidFill>
            <a:srgbClr val="0D59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arallelogram 30">
            <a:extLst>
              <a:ext uri="{FF2B5EF4-FFF2-40B4-BE49-F238E27FC236}">
                <a16:creationId xmlns:a16="http://schemas.microsoft.com/office/drawing/2014/main" id="{45A3F3A1-3AE5-2703-8F58-4FFB119CFC2C}"/>
              </a:ext>
            </a:extLst>
          </p:cNvPr>
          <p:cNvSpPr/>
          <p:nvPr/>
        </p:nvSpPr>
        <p:spPr>
          <a:xfrm>
            <a:off x="8126586" y="6345343"/>
            <a:ext cx="522680" cy="516195"/>
          </a:xfrm>
          <a:prstGeom prst="parallelogram">
            <a:avLst>
              <a:gd name="adj" fmla="val 94827"/>
            </a:avLst>
          </a:prstGeom>
          <a:solidFill>
            <a:srgbClr val="0D59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Parallelogram 32">
            <a:extLst>
              <a:ext uri="{FF2B5EF4-FFF2-40B4-BE49-F238E27FC236}">
                <a16:creationId xmlns:a16="http://schemas.microsoft.com/office/drawing/2014/main" id="{36A24FD5-21BF-3A76-C461-8FF0BA510FAA}"/>
              </a:ext>
            </a:extLst>
          </p:cNvPr>
          <p:cNvSpPr/>
          <p:nvPr/>
        </p:nvSpPr>
        <p:spPr>
          <a:xfrm>
            <a:off x="8190600" y="6346894"/>
            <a:ext cx="522680" cy="516195"/>
          </a:xfrm>
          <a:prstGeom prst="parallelogram">
            <a:avLst>
              <a:gd name="adj" fmla="val 94827"/>
            </a:avLst>
          </a:prstGeom>
          <a:solidFill>
            <a:srgbClr val="0D59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Parallelogram 24">
            <a:extLst>
              <a:ext uri="{FF2B5EF4-FFF2-40B4-BE49-F238E27FC236}">
                <a16:creationId xmlns:a16="http://schemas.microsoft.com/office/drawing/2014/main" id="{FF281385-BE16-FEF3-C939-B4A324646BD2}"/>
              </a:ext>
            </a:extLst>
          </p:cNvPr>
          <p:cNvSpPr/>
          <p:nvPr/>
        </p:nvSpPr>
        <p:spPr>
          <a:xfrm>
            <a:off x="7952465" y="6346579"/>
            <a:ext cx="522680" cy="516195"/>
          </a:xfrm>
          <a:prstGeom prst="parallelogram">
            <a:avLst>
              <a:gd name="adj" fmla="val 94827"/>
            </a:avLst>
          </a:prstGeom>
          <a:solidFill>
            <a:srgbClr val="0D59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307988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85330E8-EBD5-E3EF-A7E9-10B9D5517609}"/>
              </a:ext>
            </a:extLst>
          </p:cNvPr>
          <p:cNvSpPr/>
          <p:nvPr/>
        </p:nvSpPr>
        <p:spPr>
          <a:xfrm>
            <a:off x="0" y="6341806"/>
            <a:ext cx="12192000" cy="516194"/>
          </a:xfrm>
          <a:prstGeom prst="rect">
            <a:avLst/>
          </a:prstGeom>
          <a:solidFill>
            <a:srgbClr val="0959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12">
            <a:extLst>
              <a:ext uri="{FF2B5EF4-FFF2-40B4-BE49-F238E27FC236}">
                <a16:creationId xmlns:a16="http://schemas.microsoft.com/office/drawing/2014/main" id="{57BC3B59-ED30-4972-72A3-9A9E36EA5F87}"/>
              </a:ext>
            </a:extLst>
          </p:cNvPr>
          <p:cNvSpPr txBox="1">
            <a:spLocks/>
          </p:cNvSpPr>
          <p:nvPr/>
        </p:nvSpPr>
        <p:spPr>
          <a:xfrm>
            <a:off x="6096000" y="278282"/>
            <a:ext cx="5842227" cy="252412"/>
          </a:xfrm>
          <a:prstGeom prst="rect">
            <a:avLst/>
          </a:prstGeom>
        </p:spPr>
        <p:txBody>
          <a:bodyPr anchor="ctr">
            <a:noAutofit/>
          </a:bodyPr>
          <a:lstStyle>
            <a:lvl1pPr marL="0" indent="0" algn="r"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4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1800"/>
              </a:spcAft>
              <a:buClr>
                <a:sysClr val="windowText" lastClr="000000">
                  <a:lumMod val="50000"/>
                  <a:lumOff val="50000"/>
                </a:sysClr>
              </a:buClr>
              <a:buSzPct val="100000"/>
              <a:buFont typeface="Wingdings" charset="2"/>
              <a:buNone/>
              <a:tabLst/>
              <a:defRPr/>
            </a:pPr>
            <a:r>
              <a:rPr lang="en-US" sz="1600" dirty="0">
                <a:solidFill>
                  <a:sysClr val="windowText" lastClr="000000"/>
                </a:solidFill>
              </a:rPr>
              <a:t>Disclosures</a:t>
            </a:r>
            <a:endParaRPr kumimoji="0" lang="en-US" sz="1600" b="0" i="0" u="none" strike="noStrike" kern="1200" cap="none" spc="0" normalizeH="0" baseline="0" noProof="0" dirty="0">
              <a:ln>
                <a:noFill/>
              </a:ln>
              <a:solidFill>
                <a:sysClr val="windowText" lastClr="000000"/>
              </a:solidFill>
              <a:effectLst/>
              <a:uLnTx/>
              <a:uFillTx/>
              <a:latin typeface="Arial"/>
              <a:ea typeface="+mn-ea"/>
              <a:cs typeface="Arial"/>
            </a:endParaRPr>
          </a:p>
        </p:txBody>
      </p:sp>
      <p:sp>
        <p:nvSpPr>
          <p:cNvPr id="23" name="Rectangle 22">
            <a:extLst>
              <a:ext uri="{FF2B5EF4-FFF2-40B4-BE49-F238E27FC236}">
                <a16:creationId xmlns:a16="http://schemas.microsoft.com/office/drawing/2014/main" id="{C54B485E-510E-22C3-11CF-149ACC4F3158}"/>
              </a:ext>
            </a:extLst>
          </p:cNvPr>
          <p:cNvSpPr/>
          <p:nvPr/>
        </p:nvSpPr>
        <p:spPr>
          <a:xfrm>
            <a:off x="163563" y="591781"/>
            <a:ext cx="45719" cy="516194"/>
          </a:xfrm>
          <a:prstGeom prst="rect">
            <a:avLst/>
          </a:prstGeom>
          <a:solidFill>
            <a:srgbClr val="0959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FFCC3DFE-6D94-E15E-F688-C58E22F06A90}"/>
              </a:ext>
            </a:extLst>
          </p:cNvPr>
          <p:cNvSpPr txBox="1"/>
          <p:nvPr/>
        </p:nvSpPr>
        <p:spPr>
          <a:xfrm>
            <a:off x="5510743" y="6476459"/>
            <a:ext cx="1170513" cy="246888"/>
          </a:xfrm>
          <a:prstGeom prst="rect">
            <a:avLst/>
          </a:prstGeom>
          <a:noFill/>
        </p:spPr>
        <p:txBody>
          <a:bodyPr wrap="none" rtlCol="0">
            <a:spAutoFit/>
          </a:bodyPr>
          <a:lstStyle/>
          <a:p>
            <a:r>
              <a:rPr lang="en-US" sz="1000" dirty="0">
                <a:solidFill>
                  <a:schemeClr val="bg2"/>
                </a:solidFill>
                <a:latin typeface="Arial" panose="020B0604020202020204" pitchFamily="34" charset="0"/>
                <a:cs typeface="Arial" panose="020B0604020202020204" pitchFamily="34" charset="0"/>
              </a:rPr>
              <a:t>Internal Use Only</a:t>
            </a:r>
          </a:p>
        </p:txBody>
      </p:sp>
      <p:grpSp>
        <p:nvGrpSpPr>
          <p:cNvPr id="2" name="Group 1">
            <a:extLst>
              <a:ext uri="{FF2B5EF4-FFF2-40B4-BE49-F238E27FC236}">
                <a16:creationId xmlns:a16="http://schemas.microsoft.com/office/drawing/2014/main" id="{AA244290-F9A2-3C10-0064-E85C3758D3E3}"/>
              </a:ext>
            </a:extLst>
          </p:cNvPr>
          <p:cNvGrpSpPr/>
          <p:nvPr/>
        </p:nvGrpSpPr>
        <p:grpSpPr>
          <a:xfrm>
            <a:off x="590329" y="5739310"/>
            <a:ext cx="585149" cy="1118690"/>
            <a:chOff x="590329" y="5739310"/>
            <a:chExt cx="585149" cy="1118690"/>
          </a:xfrm>
          <a:effectLst>
            <a:outerShdw blurRad="50800" dist="38100" dir="2700000" algn="tl" rotWithShape="0">
              <a:prstClr val="black">
                <a:alpha val="40000"/>
              </a:prstClr>
            </a:outerShdw>
          </a:effectLst>
        </p:grpSpPr>
        <p:sp>
          <p:nvSpPr>
            <p:cNvPr id="8" name="Rectangle 7">
              <a:extLst>
                <a:ext uri="{FF2B5EF4-FFF2-40B4-BE49-F238E27FC236}">
                  <a16:creationId xmlns:a16="http://schemas.microsoft.com/office/drawing/2014/main" id="{438FF3E0-2A45-DB7C-AF82-50B12CBCDDA5}"/>
                </a:ext>
              </a:extLst>
            </p:cNvPr>
            <p:cNvSpPr/>
            <p:nvPr/>
          </p:nvSpPr>
          <p:spPr>
            <a:xfrm>
              <a:off x="590329" y="5739310"/>
              <a:ext cx="585149" cy="1118690"/>
            </a:xfrm>
            <a:prstGeom prst="rect">
              <a:avLst/>
            </a:prstGeom>
            <a:solidFill>
              <a:srgbClr val="0F5E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6">
              <a:extLst>
                <a:ext uri="{FF2B5EF4-FFF2-40B4-BE49-F238E27FC236}">
                  <a16:creationId xmlns:a16="http://schemas.microsoft.com/office/drawing/2014/main" id="{EF0F647A-0048-2447-E690-5611FCAD25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3" y="5892658"/>
              <a:ext cx="491360" cy="449148"/>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Title 11">
            <a:extLst>
              <a:ext uri="{FF2B5EF4-FFF2-40B4-BE49-F238E27FC236}">
                <a16:creationId xmlns:a16="http://schemas.microsoft.com/office/drawing/2014/main" id="{8BC06452-05B7-8E11-9ED9-1F63CCD91D3C}"/>
              </a:ext>
            </a:extLst>
          </p:cNvPr>
          <p:cNvSpPr txBox="1">
            <a:spLocks/>
          </p:cNvSpPr>
          <p:nvPr/>
        </p:nvSpPr>
        <p:spPr>
          <a:xfrm>
            <a:off x="253773" y="530694"/>
            <a:ext cx="11151215" cy="638369"/>
          </a:xfrm>
          <a:prstGeom prst="rect">
            <a:avLst/>
          </a:prstGeom>
        </p:spPr>
        <p:txBody>
          <a:bodyPr anchor="ctr">
            <a:noAutofit/>
          </a:bodyPr>
          <a:lstStyle>
            <a:lvl1pPr algn="l" defTabSz="457200" rtl="0" eaLnBrk="1" latinLnBrk="0" hangingPunct="1">
              <a:lnSpc>
                <a:spcPct val="90000"/>
              </a:lnSpc>
              <a:spcBef>
                <a:spcPct val="0"/>
              </a:spcBef>
              <a:buNone/>
              <a:defRPr sz="4000" b="1" i="0" kern="100" spc="0" baseline="0">
                <a:solidFill>
                  <a:schemeClr val="tx1"/>
                </a:solidFill>
                <a:latin typeface="Arial"/>
                <a:ea typeface="+mj-ea"/>
                <a:cs typeface="Arial"/>
              </a:defRPr>
            </a:lvl1pPr>
          </a:lstStyle>
          <a:p>
            <a:pPr marL="0" marR="0" lvl="0" indent="0" algn="l" defTabSz="457200" rtl="0" eaLnBrk="1" fontAlgn="auto" latinLnBrk="0" hangingPunct="1">
              <a:lnSpc>
                <a:spcPct val="90000"/>
              </a:lnSpc>
              <a:spcBef>
                <a:spcPct val="0"/>
              </a:spcBef>
              <a:spcAft>
                <a:spcPts val="0"/>
              </a:spcAft>
              <a:buClrTx/>
              <a:buSzTx/>
              <a:buFontTx/>
              <a:buNone/>
              <a:tabLst/>
              <a:defRPr/>
            </a:pPr>
            <a:r>
              <a:rPr kumimoji="0" lang="en-US" sz="3000" b="0" i="0" u="none" strike="noStrike" kern="100" cap="none" spc="0" normalizeH="0" baseline="0" noProof="0" dirty="0">
                <a:ln>
                  <a:noFill/>
                </a:ln>
                <a:solidFill>
                  <a:sysClr val="windowText" lastClr="000000"/>
                </a:solidFill>
                <a:effectLst/>
                <a:uLnTx/>
                <a:uFillTx/>
                <a:latin typeface="Arial"/>
                <a:ea typeface="+mj-ea"/>
                <a:cs typeface="Arial"/>
              </a:rPr>
              <a:t>Disclosures</a:t>
            </a:r>
            <a:endParaRPr lang="en-US" sz="3000" b="0" dirty="0">
              <a:solidFill>
                <a:sysClr val="windowText" lastClr="000000"/>
              </a:solidFill>
            </a:endParaRPr>
          </a:p>
        </p:txBody>
      </p:sp>
      <p:sp>
        <p:nvSpPr>
          <p:cNvPr id="13" name="Text Placeholder 13">
            <a:extLst>
              <a:ext uri="{FF2B5EF4-FFF2-40B4-BE49-F238E27FC236}">
                <a16:creationId xmlns:a16="http://schemas.microsoft.com/office/drawing/2014/main" id="{46AB936D-824A-D203-F6EA-9487E98FA4A9}"/>
              </a:ext>
            </a:extLst>
          </p:cNvPr>
          <p:cNvSpPr txBox="1">
            <a:spLocks/>
          </p:cNvSpPr>
          <p:nvPr/>
        </p:nvSpPr>
        <p:spPr>
          <a:xfrm>
            <a:off x="253773" y="1421476"/>
            <a:ext cx="5513981" cy="499530"/>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500"/>
              </a:spcAft>
              <a:buClr>
                <a:sysClr val="windowText" lastClr="000000">
                  <a:lumMod val="50000"/>
                  <a:lumOff val="50000"/>
                </a:sysClr>
              </a:buClr>
              <a:buSzPct val="100000"/>
              <a:buFont typeface="Wingdings" charset="2"/>
              <a:buNone/>
              <a:tabLst/>
              <a:defRPr/>
            </a:pPr>
            <a:r>
              <a:rPr lang="en-US" dirty="0">
                <a:solidFill>
                  <a:sysClr val="windowText" lastClr="000000"/>
                </a:solidFill>
              </a:rPr>
              <a:t>No known financial or professional COI</a:t>
            </a:r>
          </a:p>
        </p:txBody>
      </p:sp>
    </p:spTree>
    <p:extLst>
      <p:ext uri="{BB962C8B-B14F-4D97-AF65-F5344CB8AC3E}">
        <p14:creationId xmlns:p14="http://schemas.microsoft.com/office/powerpoint/2010/main" val="34280978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85330E8-EBD5-E3EF-A7E9-10B9D5517609}"/>
              </a:ext>
            </a:extLst>
          </p:cNvPr>
          <p:cNvSpPr/>
          <p:nvPr/>
        </p:nvSpPr>
        <p:spPr>
          <a:xfrm>
            <a:off x="0" y="6341806"/>
            <a:ext cx="12192000" cy="516194"/>
          </a:xfrm>
          <a:prstGeom prst="rect">
            <a:avLst/>
          </a:prstGeom>
          <a:solidFill>
            <a:srgbClr val="0959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12">
            <a:extLst>
              <a:ext uri="{FF2B5EF4-FFF2-40B4-BE49-F238E27FC236}">
                <a16:creationId xmlns:a16="http://schemas.microsoft.com/office/drawing/2014/main" id="{57BC3B59-ED30-4972-72A3-9A9E36EA5F87}"/>
              </a:ext>
            </a:extLst>
          </p:cNvPr>
          <p:cNvSpPr txBox="1">
            <a:spLocks/>
          </p:cNvSpPr>
          <p:nvPr/>
        </p:nvSpPr>
        <p:spPr>
          <a:xfrm>
            <a:off x="6096000" y="278282"/>
            <a:ext cx="5842227" cy="252412"/>
          </a:xfrm>
          <a:prstGeom prst="rect">
            <a:avLst/>
          </a:prstGeom>
        </p:spPr>
        <p:txBody>
          <a:bodyPr anchor="ctr">
            <a:noAutofit/>
          </a:bodyPr>
          <a:lstStyle>
            <a:lvl1pPr marL="0" indent="0" algn="r"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4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1800"/>
              </a:spcAft>
              <a:buClr>
                <a:sysClr val="windowText" lastClr="000000">
                  <a:lumMod val="50000"/>
                  <a:lumOff val="50000"/>
                </a:sysClr>
              </a:buClr>
              <a:buSzPct val="100000"/>
              <a:buFont typeface="Wingdings" charset="2"/>
              <a:buNone/>
              <a:tabLst/>
              <a:defRPr/>
            </a:pPr>
            <a:r>
              <a:rPr kumimoji="0" lang="en-US" sz="1600" b="0" i="0" u="none" strike="noStrike" kern="1200" cap="none" spc="0" normalizeH="0" baseline="0" noProof="0" dirty="0">
                <a:ln>
                  <a:noFill/>
                </a:ln>
                <a:solidFill>
                  <a:sysClr val="windowText" lastClr="000000"/>
                </a:solidFill>
                <a:effectLst/>
                <a:uLnTx/>
                <a:uFillTx/>
                <a:latin typeface="Arial"/>
                <a:ea typeface="+mn-ea"/>
                <a:cs typeface="Arial"/>
              </a:rPr>
              <a:t>Case Study</a:t>
            </a:r>
          </a:p>
        </p:txBody>
      </p:sp>
      <p:sp>
        <p:nvSpPr>
          <p:cNvPr id="23" name="Rectangle 22">
            <a:extLst>
              <a:ext uri="{FF2B5EF4-FFF2-40B4-BE49-F238E27FC236}">
                <a16:creationId xmlns:a16="http://schemas.microsoft.com/office/drawing/2014/main" id="{C54B485E-510E-22C3-11CF-149ACC4F3158}"/>
              </a:ext>
            </a:extLst>
          </p:cNvPr>
          <p:cNvSpPr/>
          <p:nvPr/>
        </p:nvSpPr>
        <p:spPr>
          <a:xfrm>
            <a:off x="163563" y="591781"/>
            <a:ext cx="45719" cy="516194"/>
          </a:xfrm>
          <a:prstGeom prst="rect">
            <a:avLst/>
          </a:prstGeom>
          <a:solidFill>
            <a:srgbClr val="0959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FFCC3DFE-6D94-E15E-F688-C58E22F06A90}"/>
              </a:ext>
            </a:extLst>
          </p:cNvPr>
          <p:cNvSpPr txBox="1"/>
          <p:nvPr/>
        </p:nvSpPr>
        <p:spPr>
          <a:xfrm>
            <a:off x="5510743" y="6476459"/>
            <a:ext cx="1170513" cy="246888"/>
          </a:xfrm>
          <a:prstGeom prst="rect">
            <a:avLst/>
          </a:prstGeom>
          <a:noFill/>
        </p:spPr>
        <p:txBody>
          <a:bodyPr wrap="none" rtlCol="0">
            <a:spAutoFit/>
          </a:bodyPr>
          <a:lstStyle/>
          <a:p>
            <a:r>
              <a:rPr lang="en-US" sz="1000" dirty="0">
                <a:solidFill>
                  <a:schemeClr val="bg2"/>
                </a:solidFill>
                <a:latin typeface="Arial" panose="020B0604020202020204" pitchFamily="34" charset="0"/>
                <a:cs typeface="Arial" panose="020B0604020202020204" pitchFamily="34" charset="0"/>
              </a:rPr>
              <a:t>Internal Use Only</a:t>
            </a:r>
          </a:p>
        </p:txBody>
      </p:sp>
      <p:grpSp>
        <p:nvGrpSpPr>
          <p:cNvPr id="2" name="Group 1">
            <a:extLst>
              <a:ext uri="{FF2B5EF4-FFF2-40B4-BE49-F238E27FC236}">
                <a16:creationId xmlns:a16="http://schemas.microsoft.com/office/drawing/2014/main" id="{AA244290-F9A2-3C10-0064-E85C3758D3E3}"/>
              </a:ext>
            </a:extLst>
          </p:cNvPr>
          <p:cNvGrpSpPr/>
          <p:nvPr/>
        </p:nvGrpSpPr>
        <p:grpSpPr>
          <a:xfrm>
            <a:off x="590329" y="5739310"/>
            <a:ext cx="585149" cy="1118690"/>
            <a:chOff x="590329" y="5739310"/>
            <a:chExt cx="585149" cy="1118690"/>
          </a:xfrm>
          <a:effectLst>
            <a:outerShdw blurRad="50800" dist="38100" dir="2700000" algn="tl" rotWithShape="0">
              <a:prstClr val="black">
                <a:alpha val="40000"/>
              </a:prstClr>
            </a:outerShdw>
          </a:effectLst>
        </p:grpSpPr>
        <p:sp>
          <p:nvSpPr>
            <p:cNvPr id="8" name="Rectangle 7">
              <a:extLst>
                <a:ext uri="{FF2B5EF4-FFF2-40B4-BE49-F238E27FC236}">
                  <a16:creationId xmlns:a16="http://schemas.microsoft.com/office/drawing/2014/main" id="{438FF3E0-2A45-DB7C-AF82-50B12CBCDDA5}"/>
                </a:ext>
              </a:extLst>
            </p:cNvPr>
            <p:cNvSpPr/>
            <p:nvPr/>
          </p:nvSpPr>
          <p:spPr>
            <a:xfrm>
              <a:off x="590329" y="5739310"/>
              <a:ext cx="585149" cy="1118690"/>
            </a:xfrm>
            <a:prstGeom prst="rect">
              <a:avLst/>
            </a:prstGeom>
            <a:solidFill>
              <a:srgbClr val="0F5E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6">
              <a:extLst>
                <a:ext uri="{FF2B5EF4-FFF2-40B4-BE49-F238E27FC236}">
                  <a16:creationId xmlns:a16="http://schemas.microsoft.com/office/drawing/2014/main" id="{EF0F647A-0048-2447-E690-5611FCAD25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3" y="5892658"/>
              <a:ext cx="491360" cy="449148"/>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Title 11">
            <a:extLst>
              <a:ext uri="{FF2B5EF4-FFF2-40B4-BE49-F238E27FC236}">
                <a16:creationId xmlns:a16="http://schemas.microsoft.com/office/drawing/2014/main" id="{8BC06452-05B7-8E11-9ED9-1F63CCD91D3C}"/>
              </a:ext>
            </a:extLst>
          </p:cNvPr>
          <p:cNvSpPr txBox="1">
            <a:spLocks/>
          </p:cNvSpPr>
          <p:nvPr/>
        </p:nvSpPr>
        <p:spPr>
          <a:xfrm>
            <a:off x="253773" y="530694"/>
            <a:ext cx="11151215" cy="638369"/>
          </a:xfrm>
          <a:prstGeom prst="rect">
            <a:avLst/>
          </a:prstGeom>
        </p:spPr>
        <p:txBody>
          <a:bodyPr anchor="ctr">
            <a:noAutofit/>
          </a:bodyPr>
          <a:lstStyle>
            <a:lvl1pPr algn="l" defTabSz="457200" rtl="0" eaLnBrk="1" latinLnBrk="0" hangingPunct="1">
              <a:lnSpc>
                <a:spcPct val="90000"/>
              </a:lnSpc>
              <a:spcBef>
                <a:spcPct val="0"/>
              </a:spcBef>
              <a:buNone/>
              <a:defRPr sz="4000" b="1" i="0" kern="100" spc="0" baseline="0">
                <a:solidFill>
                  <a:schemeClr val="tx1"/>
                </a:solidFill>
                <a:latin typeface="Arial"/>
                <a:ea typeface="+mj-ea"/>
                <a:cs typeface="Arial"/>
              </a:defRPr>
            </a:lvl1pPr>
          </a:lstStyle>
          <a:p>
            <a:pPr lvl="0">
              <a:defRPr/>
            </a:pPr>
            <a:r>
              <a:rPr lang="en-US" sz="3200" b="0" dirty="0"/>
              <a:t>HPI</a:t>
            </a:r>
            <a:endParaRPr lang="en-US" sz="3000" b="0" dirty="0">
              <a:solidFill>
                <a:sysClr val="windowText" lastClr="000000"/>
              </a:solidFill>
            </a:endParaRPr>
          </a:p>
        </p:txBody>
      </p:sp>
      <p:sp>
        <p:nvSpPr>
          <p:cNvPr id="15" name="TextBox 14">
            <a:extLst>
              <a:ext uri="{FF2B5EF4-FFF2-40B4-BE49-F238E27FC236}">
                <a16:creationId xmlns:a16="http://schemas.microsoft.com/office/drawing/2014/main" id="{A4A07F88-4FF4-99F9-0CD8-F5C7F174EB95}"/>
              </a:ext>
            </a:extLst>
          </p:cNvPr>
          <p:cNvSpPr txBox="1"/>
          <p:nvPr/>
        </p:nvSpPr>
        <p:spPr>
          <a:xfrm>
            <a:off x="1128582" y="5844635"/>
            <a:ext cx="5839439" cy="784830"/>
          </a:xfrm>
          <a:prstGeom prst="rect">
            <a:avLst/>
          </a:prstGeom>
          <a:noFill/>
        </p:spPr>
        <p:txBody>
          <a:bodyPr wrap="square" rtlCol="0">
            <a:spAutoFit/>
          </a:bodyPr>
          <a:lstStyle/>
          <a:p>
            <a:pPr marL="228600" indent="-228600">
              <a:buAutoNum type="arabicPeriod"/>
            </a:pPr>
            <a:r>
              <a:rPr lang="en-US" sz="900" dirty="0">
                <a:effectLst/>
                <a:latin typeface="GuardianSans"/>
              </a:rPr>
              <a:t>ACR Appropriateness Criteria® Myelopathy: 2026 Update. </a:t>
            </a:r>
            <a:r>
              <a:rPr lang="en-US" sz="900" dirty="0">
                <a:latin typeface="GuardianSans"/>
                <a:hlinkClick r:id="rId4"/>
              </a:rPr>
              <a:t>https://www.jacr.org/article/S1546-1440(26)00293-0/fulltext</a:t>
            </a:r>
            <a:endParaRPr lang="en-US" sz="900" dirty="0">
              <a:latin typeface="GuardianSans"/>
            </a:endParaRPr>
          </a:p>
          <a:p>
            <a:pPr marL="228600" indent="-228600">
              <a:buAutoNum type="arabicPeriod"/>
            </a:pPr>
            <a:r>
              <a:rPr lang="en-US" sz="900" dirty="0">
                <a:latin typeface="GuardianSans"/>
              </a:rPr>
              <a:t>Image: </a:t>
            </a:r>
            <a:r>
              <a:rPr lang="en-US" sz="900" dirty="0">
                <a:latin typeface="GuardianSans"/>
                <a:hlinkClick r:id="rId5"/>
              </a:rPr>
              <a:t>https://my.clevelandclinic.org/health/diseases/21966-myelopathy</a:t>
            </a:r>
            <a:endParaRPr lang="en-US" sz="900" dirty="0">
              <a:latin typeface="GuardianSans"/>
            </a:endParaRPr>
          </a:p>
          <a:p>
            <a:pPr marL="228600" indent="-228600">
              <a:buAutoNum type="arabicPeriod"/>
            </a:pPr>
            <a:endParaRPr lang="en-US" sz="900" dirty="0">
              <a:latin typeface="GuardianSans"/>
            </a:endParaRPr>
          </a:p>
          <a:p>
            <a:endParaRPr lang="en-US" sz="900" dirty="0">
              <a:effectLst/>
              <a:latin typeface="GuardianSans"/>
            </a:endParaRPr>
          </a:p>
        </p:txBody>
      </p:sp>
      <p:pic>
        <p:nvPicPr>
          <p:cNvPr id="5" name="Picture 4" descr="A green clock with a arrow pointing to the center&#10;&#10;Description automatically generated">
            <a:extLst>
              <a:ext uri="{FF2B5EF4-FFF2-40B4-BE49-F238E27FC236}">
                <a16:creationId xmlns:a16="http://schemas.microsoft.com/office/drawing/2014/main" id="{5F3056F5-2617-2ED2-3B0E-B25B08466CA4}"/>
              </a:ext>
            </a:extLst>
          </p:cNvPr>
          <p:cNvPicPr>
            <a:picLocks noChangeAspect="1"/>
          </p:cNvPicPr>
          <p:nvPr/>
        </p:nvPicPr>
        <p:blipFill>
          <a:blip r:embed="rId6"/>
          <a:stretch>
            <a:fillRect/>
          </a:stretch>
        </p:blipFill>
        <p:spPr>
          <a:xfrm>
            <a:off x="9834277" y="95297"/>
            <a:ext cx="663964" cy="618383"/>
          </a:xfrm>
          <a:prstGeom prst="rect">
            <a:avLst/>
          </a:prstGeom>
        </p:spPr>
      </p:pic>
      <p:sp>
        <p:nvSpPr>
          <p:cNvPr id="12" name="Text Placeholder 13">
            <a:extLst>
              <a:ext uri="{FF2B5EF4-FFF2-40B4-BE49-F238E27FC236}">
                <a16:creationId xmlns:a16="http://schemas.microsoft.com/office/drawing/2014/main" id="{E1037681-7685-2BE5-3A17-77551A9E60F5}"/>
              </a:ext>
            </a:extLst>
          </p:cNvPr>
          <p:cNvSpPr txBox="1">
            <a:spLocks/>
          </p:cNvSpPr>
          <p:nvPr/>
        </p:nvSpPr>
        <p:spPr>
          <a:xfrm>
            <a:off x="253771" y="2022990"/>
            <a:ext cx="9580505" cy="466296"/>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spcAft>
                <a:spcPts val="500"/>
              </a:spcAft>
              <a:buClr>
                <a:sysClr val="windowText" lastClr="000000">
                  <a:lumMod val="50000"/>
                  <a:lumOff val="50000"/>
                </a:sysClr>
              </a:buClr>
              <a:defRPr/>
            </a:pPr>
            <a:endParaRPr lang="en-US" dirty="0">
              <a:solidFill>
                <a:sysClr val="windowText" lastClr="000000"/>
              </a:solidFill>
            </a:endParaRPr>
          </a:p>
        </p:txBody>
      </p:sp>
      <p:sp>
        <p:nvSpPr>
          <p:cNvPr id="13" name="Text Placeholder 13">
            <a:extLst>
              <a:ext uri="{FF2B5EF4-FFF2-40B4-BE49-F238E27FC236}">
                <a16:creationId xmlns:a16="http://schemas.microsoft.com/office/drawing/2014/main" id="{9129108A-D672-CAC9-67CD-887AEE035C2F}"/>
              </a:ext>
            </a:extLst>
          </p:cNvPr>
          <p:cNvSpPr txBox="1">
            <a:spLocks/>
          </p:cNvSpPr>
          <p:nvPr/>
        </p:nvSpPr>
        <p:spPr>
          <a:xfrm>
            <a:off x="252676" y="2520161"/>
            <a:ext cx="9580505" cy="466296"/>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500"/>
              </a:spcAft>
              <a:buClr>
                <a:sysClr val="windowText" lastClr="000000">
                  <a:lumMod val="50000"/>
                  <a:lumOff val="50000"/>
                </a:sysClr>
              </a:buClr>
              <a:buSzPct val="100000"/>
              <a:buFont typeface="Wingdings" charset="2"/>
              <a:buNone/>
              <a:tabLst/>
              <a:defRPr/>
            </a:pPr>
            <a:endParaRPr lang="en-US" dirty="0">
              <a:solidFill>
                <a:sysClr val="windowText" lastClr="000000"/>
              </a:solidFill>
            </a:endParaRPr>
          </a:p>
        </p:txBody>
      </p:sp>
      <p:sp>
        <p:nvSpPr>
          <p:cNvPr id="6" name="Text Placeholder 13">
            <a:extLst>
              <a:ext uri="{FF2B5EF4-FFF2-40B4-BE49-F238E27FC236}">
                <a16:creationId xmlns:a16="http://schemas.microsoft.com/office/drawing/2014/main" id="{E264E27A-6F3E-E893-7A5A-FB87F833F5A8}"/>
              </a:ext>
            </a:extLst>
          </p:cNvPr>
          <p:cNvSpPr txBox="1">
            <a:spLocks/>
          </p:cNvSpPr>
          <p:nvPr/>
        </p:nvSpPr>
        <p:spPr>
          <a:xfrm>
            <a:off x="253773" y="3838595"/>
            <a:ext cx="8487565" cy="738285"/>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spcAft>
                <a:spcPts val="500"/>
              </a:spcAft>
              <a:buClr>
                <a:sysClr val="windowText" lastClr="000000">
                  <a:lumMod val="50000"/>
                  <a:lumOff val="50000"/>
                </a:sysClr>
              </a:buClr>
              <a:defRPr/>
            </a:pPr>
            <a:endParaRPr lang="en-US" dirty="0">
              <a:solidFill>
                <a:sysClr val="windowText" lastClr="000000"/>
              </a:solidFill>
            </a:endParaRPr>
          </a:p>
        </p:txBody>
      </p:sp>
      <p:grpSp>
        <p:nvGrpSpPr>
          <p:cNvPr id="45" name="Group 44">
            <a:extLst>
              <a:ext uri="{FF2B5EF4-FFF2-40B4-BE49-F238E27FC236}">
                <a16:creationId xmlns:a16="http://schemas.microsoft.com/office/drawing/2014/main" id="{0F61165C-2D48-84CA-460E-33005814F52D}"/>
              </a:ext>
            </a:extLst>
          </p:cNvPr>
          <p:cNvGrpSpPr/>
          <p:nvPr/>
        </p:nvGrpSpPr>
        <p:grpSpPr>
          <a:xfrm>
            <a:off x="571500" y="1821949"/>
            <a:ext cx="11049000" cy="3706955"/>
            <a:chOff x="571500" y="2385939"/>
            <a:chExt cx="11049000" cy="3706955"/>
          </a:xfrm>
        </p:grpSpPr>
        <p:sp>
          <p:nvSpPr>
            <p:cNvPr id="18" name="Rectangle 17">
              <a:extLst>
                <a:ext uri="{FF2B5EF4-FFF2-40B4-BE49-F238E27FC236}">
                  <a16:creationId xmlns:a16="http://schemas.microsoft.com/office/drawing/2014/main" id="{AE415500-3890-8D2B-C4F6-B0C2DE7B0DC6}"/>
                </a:ext>
              </a:extLst>
            </p:cNvPr>
            <p:cNvSpPr/>
            <p:nvPr/>
          </p:nvSpPr>
          <p:spPr>
            <a:xfrm>
              <a:off x="571500" y="3637027"/>
              <a:ext cx="11049000" cy="38100"/>
            </a:xfrm>
            <a:prstGeom prst="rect">
              <a:avLst/>
            </a:prstGeom>
            <a:solidFill>
              <a:srgbClr val="33415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a:extLst>
                <a:ext uri="{FF2B5EF4-FFF2-40B4-BE49-F238E27FC236}">
                  <a16:creationId xmlns:a16="http://schemas.microsoft.com/office/drawing/2014/main" id="{C4919FD5-4686-4310-829F-DE45F98E41C7}"/>
                </a:ext>
              </a:extLst>
            </p:cNvPr>
            <p:cNvSpPr txBox="1"/>
            <p:nvPr/>
          </p:nvSpPr>
          <p:spPr>
            <a:xfrm>
              <a:off x="655226" y="4037077"/>
              <a:ext cx="2484216" cy="285750"/>
            </a:xfrm>
            <a:prstGeom prst="rect">
              <a:avLst/>
            </a:prstGeom>
            <a:noFill/>
          </p:spPr>
          <p:txBody>
            <a:bodyPr wrap="square" lIns="0" tIns="0" rIns="0" bIns="0" anchor="t">
              <a:spAutoFit/>
            </a:bodyPr>
            <a:lstStyle/>
            <a:p>
              <a:pPr algn="ctr"/>
              <a:r>
                <a:rPr lang="en-US" sz="1800" b="1" i="0" u="none" dirty="0">
                  <a:latin typeface="Arial" panose="020B0604020202020204" pitchFamily="34" charset="0"/>
                  <a:cs typeface="Arial" panose="020B0604020202020204" pitchFamily="34" charset="0"/>
                </a:rPr>
                <a:t>7 Years Ago</a:t>
              </a:r>
              <a:endParaRPr sz="1800" b="1" i="0" u="none" dirty="0">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14D59E9C-D9FF-7163-B45E-3F1229043C53}"/>
                </a:ext>
              </a:extLst>
            </p:cNvPr>
            <p:cNvSpPr txBox="1"/>
            <p:nvPr/>
          </p:nvSpPr>
          <p:spPr>
            <a:xfrm>
              <a:off x="714375" y="4418077"/>
              <a:ext cx="2365920" cy="1674817"/>
            </a:xfrm>
            <a:prstGeom prst="rect">
              <a:avLst/>
            </a:prstGeom>
            <a:noFill/>
          </p:spPr>
          <p:txBody>
            <a:bodyPr wrap="square" lIns="0" tIns="0" rIns="0" bIns="0" anchor="t">
              <a:spAutoFit/>
            </a:bodyPr>
            <a:lstStyle/>
            <a:p>
              <a:pPr algn="ctr">
                <a:lnSpc>
                  <a:spcPts val="2160"/>
                </a:lnSpc>
              </a:pPr>
              <a:r>
                <a:rPr lang="en-US" b="0" i="0" u="none" dirty="0">
                  <a:latin typeface="Arial" panose="020B0604020202020204" pitchFamily="34" charset="0"/>
                  <a:cs typeface="Arial" panose="020B0604020202020204" pitchFamily="34" charset="0"/>
                </a:rPr>
                <a:t>Develop left breast and left axillary mass but had repeatedly declined mammography, biopsy, imaging, treatment</a:t>
              </a:r>
              <a:endParaRPr b="0" i="0" u="none" dirty="0">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69FC3D29-02E5-5A18-AD89-F68D8B88211E}"/>
                </a:ext>
              </a:extLst>
            </p:cNvPr>
            <p:cNvSpPr txBox="1"/>
            <p:nvPr/>
          </p:nvSpPr>
          <p:spPr>
            <a:xfrm>
              <a:off x="3439933" y="2385939"/>
              <a:ext cx="2484216" cy="285750"/>
            </a:xfrm>
            <a:prstGeom prst="rect">
              <a:avLst/>
            </a:prstGeom>
            <a:noFill/>
          </p:spPr>
          <p:txBody>
            <a:bodyPr wrap="square" lIns="0" tIns="0" rIns="0" bIns="0" anchor="t">
              <a:spAutoFit/>
            </a:bodyPr>
            <a:lstStyle/>
            <a:p>
              <a:pPr algn="ctr"/>
              <a:r>
                <a:rPr lang="en-US" sz="1800" b="1" i="0" u="none" dirty="0">
                  <a:latin typeface="Arial" panose="020B0604020202020204" pitchFamily="34" charset="0"/>
                  <a:cs typeface="Arial" panose="020B0604020202020204" pitchFamily="34" charset="0"/>
                </a:rPr>
                <a:t>6</a:t>
              </a:r>
              <a:r>
                <a:rPr sz="1800" b="1" i="0" u="none" dirty="0">
                  <a:latin typeface="Arial" panose="020B0604020202020204" pitchFamily="34" charset="0"/>
                  <a:cs typeface="Arial" panose="020B0604020202020204" pitchFamily="34" charset="0"/>
                </a:rPr>
                <a:t> Months Ago</a:t>
              </a:r>
            </a:p>
          </p:txBody>
        </p:sp>
        <p:sp>
          <p:nvSpPr>
            <p:cNvPr id="28" name="TextBox 27">
              <a:extLst>
                <a:ext uri="{FF2B5EF4-FFF2-40B4-BE49-F238E27FC236}">
                  <a16:creationId xmlns:a16="http://schemas.microsoft.com/office/drawing/2014/main" id="{1AB4BD3A-B52C-0140-66D3-45510BCFFEFC}"/>
                </a:ext>
              </a:extLst>
            </p:cNvPr>
            <p:cNvSpPr txBox="1"/>
            <p:nvPr/>
          </p:nvSpPr>
          <p:spPr>
            <a:xfrm>
              <a:off x="3499081" y="2766939"/>
              <a:ext cx="2365920" cy="546303"/>
            </a:xfrm>
            <a:prstGeom prst="rect">
              <a:avLst/>
            </a:prstGeom>
            <a:noFill/>
          </p:spPr>
          <p:txBody>
            <a:bodyPr wrap="square" lIns="0" tIns="0" rIns="0" bIns="0" anchor="t">
              <a:spAutoFit/>
            </a:bodyPr>
            <a:lstStyle/>
            <a:p>
              <a:pPr algn="ctr">
                <a:lnSpc>
                  <a:spcPts val="2160"/>
                </a:lnSpc>
              </a:pPr>
              <a:r>
                <a:rPr lang="en-US" dirty="0">
                  <a:latin typeface="Arial" panose="020B0604020202020204" pitchFamily="34" charset="0"/>
                  <a:cs typeface="Arial" panose="020B0604020202020204" pitchFamily="34" charset="0"/>
                </a:rPr>
                <a:t>P</a:t>
              </a:r>
              <a:r>
                <a:rPr lang="en-US" b="0" i="0" u="none" dirty="0">
                  <a:latin typeface="Arial" panose="020B0604020202020204" pitchFamily="34" charset="0"/>
                  <a:cs typeface="Arial" panose="020B0604020202020204" pitchFamily="34" charset="0"/>
                </a:rPr>
                <a:t>rogressive bilateral arm and neck pain</a:t>
              </a:r>
              <a:endParaRPr b="0" i="0" u="none" dirty="0">
                <a:latin typeface="Arial" panose="020B060402020202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3BEAD6B3-BD89-88AD-40E6-B71FDDB80C37}"/>
                </a:ext>
              </a:extLst>
            </p:cNvPr>
            <p:cNvSpPr txBox="1"/>
            <p:nvPr/>
          </p:nvSpPr>
          <p:spPr>
            <a:xfrm>
              <a:off x="6253248" y="4037077"/>
              <a:ext cx="2484216" cy="285750"/>
            </a:xfrm>
            <a:prstGeom prst="rect">
              <a:avLst/>
            </a:prstGeom>
            <a:noFill/>
          </p:spPr>
          <p:txBody>
            <a:bodyPr wrap="square" lIns="0" tIns="0" rIns="0" bIns="0" anchor="t">
              <a:spAutoFit/>
            </a:bodyPr>
            <a:lstStyle/>
            <a:p>
              <a:pPr algn="ctr"/>
              <a:r>
                <a:rPr sz="1800" b="1" i="0" u="none" dirty="0">
                  <a:latin typeface="Arial" panose="020B0604020202020204" pitchFamily="34" charset="0"/>
                  <a:cs typeface="Arial" panose="020B0604020202020204" pitchFamily="34" charset="0"/>
                </a:rPr>
                <a:t>3 Months Ago</a:t>
              </a:r>
            </a:p>
          </p:txBody>
        </p:sp>
        <p:sp>
          <p:nvSpPr>
            <p:cNvPr id="32" name="TextBox 31">
              <a:extLst>
                <a:ext uri="{FF2B5EF4-FFF2-40B4-BE49-F238E27FC236}">
                  <a16:creationId xmlns:a16="http://schemas.microsoft.com/office/drawing/2014/main" id="{58D4D65C-9A7E-6A1A-2FE3-092441E28C46}"/>
                </a:ext>
              </a:extLst>
            </p:cNvPr>
            <p:cNvSpPr txBox="1"/>
            <p:nvPr/>
          </p:nvSpPr>
          <p:spPr>
            <a:xfrm>
              <a:off x="6312396" y="4418077"/>
              <a:ext cx="2365920" cy="1110560"/>
            </a:xfrm>
            <a:prstGeom prst="rect">
              <a:avLst/>
            </a:prstGeom>
            <a:noFill/>
          </p:spPr>
          <p:txBody>
            <a:bodyPr wrap="square" lIns="0" tIns="0" rIns="0" bIns="0" anchor="t">
              <a:spAutoFit/>
            </a:bodyPr>
            <a:lstStyle/>
            <a:p>
              <a:pPr algn="ctr">
                <a:lnSpc>
                  <a:spcPts val="2160"/>
                </a:lnSpc>
              </a:pPr>
              <a:r>
                <a:rPr lang="en-US" dirty="0">
                  <a:latin typeface="Arial" panose="020B0604020202020204" pitchFamily="34" charset="0"/>
                  <a:cs typeface="Arial" panose="020B0604020202020204" pitchFamily="34" charset="0"/>
                </a:rPr>
                <a:t>E</a:t>
              </a:r>
              <a:r>
                <a:rPr lang="en-US" b="0" i="0" u="none" dirty="0">
                  <a:latin typeface="Arial" panose="020B0604020202020204" pitchFamily="34" charset="0"/>
                  <a:cs typeface="Arial" panose="020B0604020202020204" pitchFamily="34" charset="0"/>
                </a:rPr>
                <a:t>lectric shock–like sensations radiating down the spine with neck movement</a:t>
              </a:r>
              <a:endParaRPr b="0" i="0" u="none" dirty="0">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6EBD0479-4EEF-CA94-8836-67DA82CCB456}"/>
                </a:ext>
              </a:extLst>
            </p:cNvPr>
            <p:cNvSpPr txBox="1"/>
            <p:nvPr/>
          </p:nvSpPr>
          <p:spPr>
            <a:xfrm>
              <a:off x="9052258" y="2393491"/>
              <a:ext cx="2484216" cy="285750"/>
            </a:xfrm>
            <a:prstGeom prst="rect">
              <a:avLst/>
            </a:prstGeom>
            <a:noFill/>
          </p:spPr>
          <p:txBody>
            <a:bodyPr wrap="square" lIns="0" tIns="0" rIns="0" bIns="0" anchor="t">
              <a:spAutoFit/>
            </a:bodyPr>
            <a:lstStyle/>
            <a:p>
              <a:pPr algn="ctr"/>
              <a:r>
                <a:rPr lang="en-US" b="1" dirty="0">
                  <a:latin typeface="Arial" panose="020B0604020202020204" pitchFamily="34" charset="0"/>
                  <a:cs typeface="Arial" panose="020B0604020202020204" pitchFamily="34" charset="0"/>
                </a:rPr>
                <a:t>1</a:t>
              </a:r>
              <a:r>
                <a:rPr sz="1800" b="1" i="0" u="none" dirty="0">
                  <a:latin typeface="Arial" panose="020B0604020202020204" pitchFamily="34" charset="0"/>
                  <a:cs typeface="Arial" panose="020B0604020202020204" pitchFamily="34" charset="0"/>
                </a:rPr>
                <a:t> Months Ago</a:t>
              </a:r>
            </a:p>
          </p:txBody>
        </p:sp>
        <p:sp>
          <p:nvSpPr>
            <p:cNvPr id="36" name="TextBox 35">
              <a:extLst>
                <a:ext uri="{FF2B5EF4-FFF2-40B4-BE49-F238E27FC236}">
                  <a16:creationId xmlns:a16="http://schemas.microsoft.com/office/drawing/2014/main" id="{28DA5F35-14B6-31F7-D75A-FE16ABB634C5}"/>
                </a:ext>
              </a:extLst>
            </p:cNvPr>
            <p:cNvSpPr txBox="1"/>
            <p:nvPr/>
          </p:nvSpPr>
          <p:spPr>
            <a:xfrm>
              <a:off x="9111406" y="2774491"/>
              <a:ext cx="2365920" cy="546303"/>
            </a:xfrm>
            <a:prstGeom prst="rect">
              <a:avLst/>
            </a:prstGeom>
            <a:noFill/>
          </p:spPr>
          <p:txBody>
            <a:bodyPr wrap="square" lIns="0" tIns="0" rIns="0" bIns="0" anchor="t">
              <a:spAutoFit/>
            </a:bodyPr>
            <a:lstStyle/>
            <a:p>
              <a:pPr algn="ctr">
                <a:lnSpc>
                  <a:spcPts val="2160"/>
                </a:lnSpc>
              </a:pPr>
              <a:r>
                <a:rPr lang="en-US" b="0" i="0" u="none" dirty="0">
                  <a:latin typeface="Arial" panose="020B0604020202020204" pitchFamily="34" charset="0"/>
                  <a:cs typeface="Arial" panose="020B0604020202020204" pitchFamily="34" charset="0"/>
                </a:rPr>
                <a:t>Bilaterally upper extremity weakness</a:t>
              </a:r>
              <a:r>
                <a:rPr b="0" i="0" u="none" dirty="0">
                  <a:latin typeface="Arial" panose="020B0604020202020204" pitchFamily="34" charset="0"/>
                  <a:cs typeface="Arial" panose="020B0604020202020204" pitchFamily="34" charset="0"/>
                </a:rPr>
                <a:t>.</a:t>
              </a:r>
              <a:r>
                <a:rPr lang="en-US" b="0" i="0" u="none" dirty="0">
                  <a:latin typeface="Arial" panose="020B0604020202020204" pitchFamily="34" charset="0"/>
                  <a:cs typeface="Arial" panose="020B0604020202020204" pitchFamily="34" charset="0"/>
                </a:rPr>
                <a:t>  </a:t>
              </a:r>
              <a:endParaRPr b="0" i="0" u="none" dirty="0">
                <a:latin typeface="Arial" panose="020B0604020202020204" pitchFamily="34" charset="0"/>
                <a:cs typeface="Arial" panose="020B0604020202020204" pitchFamily="34" charset="0"/>
              </a:endParaRPr>
            </a:p>
          </p:txBody>
        </p:sp>
        <p:sp>
          <p:nvSpPr>
            <p:cNvPr id="38" name="Rounded Rectangle 11">
              <a:extLst>
                <a:ext uri="{FF2B5EF4-FFF2-40B4-BE49-F238E27FC236}">
                  <a16:creationId xmlns:a16="http://schemas.microsoft.com/office/drawing/2014/main" id="{9256CB4F-9A68-28A7-5D89-AA5E3BC4954D}"/>
                </a:ext>
              </a:extLst>
            </p:cNvPr>
            <p:cNvSpPr/>
            <p:nvPr/>
          </p:nvSpPr>
          <p:spPr>
            <a:xfrm>
              <a:off x="1783035" y="3541777"/>
              <a:ext cx="228600" cy="228600"/>
            </a:xfrm>
            <a:prstGeom prst="roundRect">
              <a:avLst>
                <a:gd name="adj" fmla="val 50000"/>
              </a:avLst>
            </a:prstGeom>
            <a:solidFill>
              <a:srgbClr val="0F172A"/>
            </a:solidFill>
            <a:ln w="38100">
              <a:solidFill>
                <a:srgbClr val="38BDF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 name="Rounded Rectangle 12">
              <a:extLst>
                <a:ext uri="{FF2B5EF4-FFF2-40B4-BE49-F238E27FC236}">
                  <a16:creationId xmlns:a16="http://schemas.microsoft.com/office/drawing/2014/main" id="{0670BC81-B234-9785-7FB6-93FC26BD152F}"/>
                </a:ext>
              </a:extLst>
            </p:cNvPr>
            <p:cNvSpPr/>
            <p:nvPr/>
          </p:nvSpPr>
          <p:spPr>
            <a:xfrm>
              <a:off x="4582045" y="3541777"/>
              <a:ext cx="228600" cy="228600"/>
            </a:xfrm>
            <a:prstGeom prst="roundRect">
              <a:avLst>
                <a:gd name="adj" fmla="val 50000"/>
              </a:avLst>
            </a:prstGeom>
            <a:solidFill>
              <a:srgbClr val="0F172A"/>
            </a:solidFill>
            <a:ln w="38100">
              <a:solidFill>
                <a:srgbClr val="38BDF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 name="Rounded Rectangle 13">
              <a:extLst>
                <a:ext uri="{FF2B5EF4-FFF2-40B4-BE49-F238E27FC236}">
                  <a16:creationId xmlns:a16="http://schemas.microsoft.com/office/drawing/2014/main" id="{921B9E75-6842-76B8-932E-6D0B0069D8B4}"/>
                </a:ext>
              </a:extLst>
            </p:cNvPr>
            <p:cNvSpPr/>
            <p:nvPr/>
          </p:nvSpPr>
          <p:spPr>
            <a:xfrm>
              <a:off x="7381056" y="3541777"/>
              <a:ext cx="228600" cy="228600"/>
            </a:xfrm>
            <a:prstGeom prst="roundRect">
              <a:avLst>
                <a:gd name="adj" fmla="val 50000"/>
              </a:avLst>
            </a:prstGeom>
            <a:solidFill>
              <a:srgbClr val="0F172A"/>
            </a:solidFill>
            <a:ln w="38100">
              <a:solidFill>
                <a:srgbClr val="38BDF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4" name="Rounded Rectangle 14">
              <a:extLst>
                <a:ext uri="{FF2B5EF4-FFF2-40B4-BE49-F238E27FC236}">
                  <a16:creationId xmlns:a16="http://schemas.microsoft.com/office/drawing/2014/main" id="{F6194F91-A43A-0ACE-1EDC-7A870F3BC1A7}"/>
                </a:ext>
              </a:extLst>
            </p:cNvPr>
            <p:cNvSpPr/>
            <p:nvPr/>
          </p:nvSpPr>
          <p:spPr>
            <a:xfrm>
              <a:off x="10180066" y="3541777"/>
              <a:ext cx="228600" cy="228600"/>
            </a:xfrm>
            <a:prstGeom prst="roundRect">
              <a:avLst>
                <a:gd name="adj" fmla="val 50000"/>
              </a:avLst>
            </a:prstGeom>
            <a:solidFill>
              <a:srgbClr val="0F172A"/>
            </a:solidFill>
            <a:ln w="38100">
              <a:solidFill>
                <a:srgbClr val="38BDF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grpSp>
    </p:spTree>
    <p:extLst>
      <p:ext uri="{BB962C8B-B14F-4D97-AF65-F5344CB8AC3E}">
        <p14:creationId xmlns:p14="http://schemas.microsoft.com/office/powerpoint/2010/main" val="3293834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nodePh="1">
                                  <p:stCondLst>
                                    <p:cond delay="0"/>
                                  </p:stCondLst>
                                  <p:endCondLst>
                                    <p:cond evt="begin" delay="0">
                                      <p:tn val="9"/>
                                    </p:cond>
                                  </p:end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A84E61-C3D0-B6B5-23C7-B86D44A6E443}"/>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F282CB9F-E98A-EB9C-D009-7D4E28302DC1}"/>
              </a:ext>
            </a:extLst>
          </p:cNvPr>
          <p:cNvSpPr/>
          <p:nvPr/>
        </p:nvSpPr>
        <p:spPr>
          <a:xfrm>
            <a:off x="0" y="6341806"/>
            <a:ext cx="12192000" cy="516194"/>
          </a:xfrm>
          <a:prstGeom prst="rect">
            <a:avLst/>
          </a:prstGeom>
          <a:solidFill>
            <a:srgbClr val="0959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12">
            <a:extLst>
              <a:ext uri="{FF2B5EF4-FFF2-40B4-BE49-F238E27FC236}">
                <a16:creationId xmlns:a16="http://schemas.microsoft.com/office/drawing/2014/main" id="{F5E43D23-8B05-BFCA-A97A-EC0BA3542C19}"/>
              </a:ext>
            </a:extLst>
          </p:cNvPr>
          <p:cNvSpPr txBox="1">
            <a:spLocks/>
          </p:cNvSpPr>
          <p:nvPr/>
        </p:nvSpPr>
        <p:spPr>
          <a:xfrm>
            <a:off x="6096000" y="278282"/>
            <a:ext cx="5842227" cy="252412"/>
          </a:xfrm>
          <a:prstGeom prst="rect">
            <a:avLst/>
          </a:prstGeom>
        </p:spPr>
        <p:txBody>
          <a:bodyPr anchor="ctr">
            <a:noAutofit/>
          </a:bodyPr>
          <a:lstStyle>
            <a:lvl1pPr marL="0" indent="0" algn="r"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4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1800"/>
              </a:spcAft>
              <a:buClr>
                <a:sysClr val="windowText" lastClr="000000">
                  <a:lumMod val="50000"/>
                  <a:lumOff val="50000"/>
                </a:sysClr>
              </a:buClr>
              <a:buSzPct val="100000"/>
              <a:buFont typeface="Wingdings" charset="2"/>
              <a:buNone/>
              <a:tabLst/>
              <a:defRPr/>
            </a:pPr>
            <a:r>
              <a:rPr kumimoji="0" lang="en-US" sz="1600" b="0" i="0" u="none" strike="noStrike" kern="1200" cap="none" spc="0" normalizeH="0" baseline="0" noProof="0" dirty="0">
                <a:ln>
                  <a:noFill/>
                </a:ln>
                <a:solidFill>
                  <a:sysClr val="windowText" lastClr="000000"/>
                </a:solidFill>
                <a:effectLst/>
                <a:uLnTx/>
                <a:uFillTx/>
                <a:latin typeface="Arial"/>
                <a:ea typeface="+mn-ea"/>
                <a:cs typeface="Arial"/>
              </a:rPr>
              <a:t>Case Study</a:t>
            </a:r>
          </a:p>
        </p:txBody>
      </p:sp>
      <p:sp>
        <p:nvSpPr>
          <p:cNvPr id="23" name="Rectangle 22">
            <a:extLst>
              <a:ext uri="{FF2B5EF4-FFF2-40B4-BE49-F238E27FC236}">
                <a16:creationId xmlns:a16="http://schemas.microsoft.com/office/drawing/2014/main" id="{C65D32C1-4638-2063-AE25-336AA1BE60C2}"/>
              </a:ext>
            </a:extLst>
          </p:cNvPr>
          <p:cNvSpPr/>
          <p:nvPr/>
        </p:nvSpPr>
        <p:spPr>
          <a:xfrm>
            <a:off x="163563" y="591781"/>
            <a:ext cx="45719" cy="516194"/>
          </a:xfrm>
          <a:prstGeom prst="rect">
            <a:avLst/>
          </a:prstGeom>
          <a:solidFill>
            <a:srgbClr val="0959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4731A7FE-2C75-3586-7A9F-DC6F7874FD25}"/>
              </a:ext>
            </a:extLst>
          </p:cNvPr>
          <p:cNvSpPr txBox="1"/>
          <p:nvPr/>
        </p:nvSpPr>
        <p:spPr>
          <a:xfrm>
            <a:off x="5510743" y="6476459"/>
            <a:ext cx="1170513" cy="246888"/>
          </a:xfrm>
          <a:prstGeom prst="rect">
            <a:avLst/>
          </a:prstGeom>
          <a:noFill/>
        </p:spPr>
        <p:txBody>
          <a:bodyPr wrap="none" rtlCol="0">
            <a:spAutoFit/>
          </a:bodyPr>
          <a:lstStyle/>
          <a:p>
            <a:r>
              <a:rPr lang="en-US" sz="1000" dirty="0">
                <a:solidFill>
                  <a:schemeClr val="bg2"/>
                </a:solidFill>
                <a:latin typeface="Arial" panose="020B0604020202020204" pitchFamily="34" charset="0"/>
                <a:cs typeface="Arial" panose="020B0604020202020204" pitchFamily="34" charset="0"/>
              </a:rPr>
              <a:t>Internal Use Only</a:t>
            </a:r>
          </a:p>
        </p:txBody>
      </p:sp>
      <p:grpSp>
        <p:nvGrpSpPr>
          <p:cNvPr id="2" name="Group 1">
            <a:extLst>
              <a:ext uri="{FF2B5EF4-FFF2-40B4-BE49-F238E27FC236}">
                <a16:creationId xmlns:a16="http://schemas.microsoft.com/office/drawing/2014/main" id="{825DACAD-5766-2072-6604-E7FB622F2593}"/>
              </a:ext>
            </a:extLst>
          </p:cNvPr>
          <p:cNvGrpSpPr/>
          <p:nvPr/>
        </p:nvGrpSpPr>
        <p:grpSpPr>
          <a:xfrm>
            <a:off x="590329" y="5739310"/>
            <a:ext cx="585149" cy="1118690"/>
            <a:chOff x="590329" y="5739310"/>
            <a:chExt cx="585149" cy="1118690"/>
          </a:xfrm>
          <a:effectLst>
            <a:outerShdw blurRad="50800" dist="38100" dir="2700000" algn="tl" rotWithShape="0">
              <a:prstClr val="black">
                <a:alpha val="40000"/>
              </a:prstClr>
            </a:outerShdw>
          </a:effectLst>
        </p:grpSpPr>
        <p:sp>
          <p:nvSpPr>
            <p:cNvPr id="8" name="Rectangle 7">
              <a:extLst>
                <a:ext uri="{FF2B5EF4-FFF2-40B4-BE49-F238E27FC236}">
                  <a16:creationId xmlns:a16="http://schemas.microsoft.com/office/drawing/2014/main" id="{BE331464-D7AC-1486-946E-C8336A215546}"/>
                </a:ext>
              </a:extLst>
            </p:cNvPr>
            <p:cNvSpPr/>
            <p:nvPr/>
          </p:nvSpPr>
          <p:spPr>
            <a:xfrm>
              <a:off x="590329" y="5739310"/>
              <a:ext cx="585149" cy="1118690"/>
            </a:xfrm>
            <a:prstGeom prst="rect">
              <a:avLst/>
            </a:prstGeom>
            <a:solidFill>
              <a:srgbClr val="0F5E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6">
              <a:extLst>
                <a:ext uri="{FF2B5EF4-FFF2-40B4-BE49-F238E27FC236}">
                  <a16:creationId xmlns:a16="http://schemas.microsoft.com/office/drawing/2014/main" id="{ECEB6A1B-35E5-DC83-62D1-122004CC64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3" y="5892658"/>
              <a:ext cx="491360" cy="449148"/>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Title 11">
            <a:extLst>
              <a:ext uri="{FF2B5EF4-FFF2-40B4-BE49-F238E27FC236}">
                <a16:creationId xmlns:a16="http://schemas.microsoft.com/office/drawing/2014/main" id="{102ED96B-AEBC-D22C-FE20-E841F4E565DC}"/>
              </a:ext>
            </a:extLst>
          </p:cNvPr>
          <p:cNvSpPr txBox="1">
            <a:spLocks/>
          </p:cNvSpPr>
          <p:nvPr/>
        </p:nvSpPr>
        <p:spPr>
          <a:xfrm>
            <a:off x="253773" y="530694"/>
            <a:ext cx="11151215" cy="638369"/>
          </a:xfrm>
          <a:prstGeom prst="rect">
            <a:avLst/>
          </a:prstGeom>
        </p:spPr>
        <p:txBody>
          <a:bodyPr anchor="ctr">
            <a:noAutofit/>
          </a:bodyPr>
          <a:lstStyle>
            <a:lvl1pPr algn="l" defTabSz="457200" rtl="0" eaLnBrk="1" latinLnBrk="0" hangingPunct="1">
              <a:lnSpc>
                <a:spcPct val="90000"/>
              </a:lnSpc>
              <a:spcBef>
                <a:spcPct val="0"/>
              </a:spcBef>
              <a:buNone/>
              <a:defRPr sz="4000" b="1" i="0" kern="100" spc="0" baseline="0">
                <a:solidFill>
                  <a:schemeClr val="tx1"/>
                </a:solidFill>
                <a:latin typeface="Arial"/>
                <a:ea typeface="+mj-ea"/>
                <a:cs typeface="Arial"/>
              </a:defRPr>
            </a:lvl1pPr>
          </a:lstStyle>
          <a:p>
            <a:pPr lvl="0">
              <a:defRPr/>
            </a:pPr>
            <a:r>
              <a:rPr lang="en-US" sz="3200" b="0" dirty="0"/>
              <a:t>HPI</a:t>
            </a:r>
            <a:endParaRPr lang="en-US" sz="3000" b="0" dirty="0">
              <a:solidFill>
                <a:sysClr val="windowText" lastClr="000000"/>
              </a:solidFill>
            </a:endParaRPr>
          </a:p>
        </p:txBody>
      </p:sp>
      <p:pic>
        <p:nvPicPr>
          <p:cNvPr id="5" name="Picture 4" descr="A green clock with a arrow pointing to the center&#10;&#10;Description automatically generated">
            <a:extLst>
              <a:ext uri="{FF2B5EF4-FFF2-40B4-BE49-F238E27FC236}">
                <a16:creationId xmlns:a16="http://schemas.microsoft.com/office/drawing/2014/main" id="{01EA3CEA-EE7B-EE8F-F6F9-C2AEAF9EF22C}"/>
              </a:ext>
            </a:extLst>
          </p:cNvPr>
          <p:cNvPicPr>
            <a:picLocks noChangeAspect="1"/>
          </p:cNvPicPr>
          <p:nvPr/>
        </p:nvPicPr>
        <p:blipFill>
          <a:blip r:embed="rId4"/>
          <a:stretch>
            <a:fillRect/>
          </a:stretch>
        </p:blipFill>
        <p:spPr>
          <a:xfrm>
            <a:off x="9834277" y="95297"/>
            <a:ext cx="663964" cy="618383"/>
          </a:xfrm>
          <a:prstGeom prst="rect">
            <a:avLst/>
          </a:prstGeom>
        </p:spPr>
      </p:pic>
      <p:sp>
        <p:nvSpPr>
          <p:cNvPr id="12" name="Text Placeholder 13">
            <a:extLst>
              <a:ext uri="{FF2B5EF4-FFF2-40B4-BE49-F238E27FC236}">
                <a16:creationId xmlns:a16="http://schemas.microsoft.com/office/drawing/2014/main" id="{2EA8CC0C-F64F-620C-E6AB-531693D55DA0}"/>
              </a:ext>
            </a:extLst>
          </p:cNvPr>
          <p:cNvSpPr txBox="1">
            <a:spLocks/>
          </p:cNvSpPr>
          <p:nvPr/>
        </p:nvSpPr>
        <p:spPr>
          <a:xfrm>
            <a:off x="253771" y="2022990"/>
            <a:ext cx="9580505" cy="466296"/>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spcAft>
                <a:spcPts val="500"/>
              </a:spcAft>
              <a:buClr>
                <a:sysClr val="windowText" lastClr="000000">
                  <a:lumMod val="50000"/>
                  <a:lumOff val="50000"/>
                </a:sysClr>
              </a:buClr>
              <a:defRPr/>
            </a:pPr>
            <a:endParaRPr lang="en-US" dirty="0">
              <a:solidFill>
                <a:sysClr val="windowText" lastClr="000000"/>
              </a:solidFill>
            </a:endParaRPr>
          </a:p>
        </p:txBody>
      </p:sp>
      <p:sp>
        <p:nvSpPr>
          <p:cNvPr id="13" name="Text Placeholder 13">
            <a:extLst>
              <a:ext uri="{FF2B5EF4-FFF2-40B4-BE49-F238E27FC236}">
                <a16:creationId xmlns:a16="http://schemas.microsoft.com/office/drawing/2014/main" id="{F190A0DD-2592-3B09-137C-44600FB60509}"/>
              </a:ext>
            </a:extLst>
          </p:cNvPr>
          <p:cNvSpPr txBox="1">
            <a:spLocks/>
          </p:cNvSpPr>
          <p:nvPr/>
        </p:nvSpPr>
        <p:spPr>
          <a:xfrm>
            <a:off x="252676" y="2520161"/>
            <a:ext cx="9580505" cy="466296"/>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500"/>
              </a:spcAft>
              <a:buClr>
                <a:sysClr val="windowText" lastClr="000000">
                  <a:lumMod val="50000"/>
                  <a:lumOff val="50000"/>
                </a:sysClr>
              </a:buClr>
              <a:buSzPct val="100000"/>
              <a:buFont typeface="Wingdings" charset="2"/>
              <a:buNone/>
              <a:tabLst/>
              <a:defRPr/>
            </a:pPr>
            <a:endParaRPr lang="en-US" dirty="0">
              <a:solidFill>
                <a:sysClr val="windowText" lastClr="000000"/>
              </a:solidFill>
            </a:endParaRPr>
          </a:p>
        </p:txBody>
      </p:sp>
      <p:sp>
        <p:nvSpPr>
          <p:cNvPr id="6" name="Text Placeholder 13">
            <a:extLst>
              <a:ext uri="{FF2B5EF4-FFF2-40B4-BE49-F238E27FC236}">
                <a16:creationId xmlns:a16="http://schemas.microsoft.com/office/drawing/2014/main" id="{33AB8BA9-14BD-8C3E-187C-39260F3F7050}"/>
              </a:ext>
            </a:extLst>
          </p:cNvPr>
          <p:cNvSpPr txBox="1">
            <a:spLocks/>
          </p:cNvSpPr>
          <p:nvPr/>
        </p:nvSpPr>
        <p:spPr>
          <a:xfrm>
            <a:off x="253773" y="3838595"/>
            <a:ext cx="8487565" cy="738285"/>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spcAft>
                <a:spcPts val="500"/>
              </a:spcAft>
              <a:buClr>
                <a:sysClr val="windowText" lastClr="000000">
                  <a:lumMod val="50000"/>
                  <a:lumOff val="50000"/>
                </a:sysClr>
              </a:buClr>
              <a:defRPr/>
            </a:pPr>
            <a:endParaRPr lang="en-US" dirty="0">
              <a:solidFill>
                <a:sysClr val="windowText" lastClr="000000"/>
              </a:solidFill>
            </a:endParaRPr>
          </a:p>
        </p:txBody>
      </p:sp>
      <p:grpSp>
        <p:nvGrpSpPr>
          <p:cNvPr id="45" name="Group 44">
            <a:extLst>
              <a:ext uri="{FF2B5EF4-FFF2-40B4-BE49-F238E27FC236}">
                <a16:creationId xmlns:a16="http://schemas.microsoft.com/office/drawing/2014/main" id="{847C9CDD-E9D4-8FC8-F19F-2545B7B05791}"/>
              </a:ext>
            </a:extLst>
          </p:cNvPr>
          <p:cNvGrpSpPr/>
          <p:nvPr/>
        </p:nvGrpSpPr>
        <p:grpSpPr>
          <a:xfrm>
            <a:off x="571500" y="1821949"/>
            <a:ext cx="11049000" cy="3706955"/>
            <a:chOff x="571500" y="2385939"/>
            <a:chExt cx="11049000" cy="3706955"/>
          </a:xfrm>
        </p:grpSpPr>
        <p:sp>
          <p:nvSpPr>
            <p:cNvPr id="18" name="Rectangle 17">
              <a:extLst>
                <a:ext uri="{FF2B5EF4-FFF2-40B4-BE49-F238E27FC236}">
                  <a16:creationId xmlns:a16="http://schemas.microsoft.com/office/drawing/2014/main" id="{794816D8-C69D-EF88-CB87-4EB2DEEAA2A5}"/>
                </a:ext>
              </a:extLst>
            </p:cNvPr>
            <p:cNvSpPr/>
            <p:nvPr/>
          </p:nvSpPr>
          <p:spPr>
            <a:xfrm>
              <a:off x="571500" y="3637027"/>
              <a:ext cx="11049000" cy="38100"/>
            </a:xfrm>
            <a:prstGeom prst="rect">
              <a:avLst/>
            </a:prstGeom>
            <a:solidFill>
              <a:srgbClr val="33415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a:extLst>
                <a:ext uri="{FF2B5EF4-FFF2-40B4-BE49-F238E27FC236}">
                  <a16:creationId xmlns:a16="http://schemas.microsoft.com/office/drawing/2014/main" id="{1905B93D-9FEC-9CD6-BE2E-A28DA788B13D}"/>
                </a:ext>
              </a:extLst>
            </p:cNvPr>
            <p:cNvSpPr txBox="1"/>
            <p:nvPr/>
          </p:nvSpPr>
          <p:spPr>
            <a:xfrm>
              <a:off x="655226" y="4037077"/>
              <a:ext cx="2484216" cy="285750"/>
            </a:xfrm>
            <a:prstGeom prst="rect">
              <a:avLst/>
            </a:prstGeom>
            <a:noFill/>
          </p:spPr>
          <p:txBody>
            <a:bodyPr wrap="square" lIns="0" tIns="0" rIns="0" bIns="0" anchor="t">
              <a:spAutoFit/>
            </a:bodyPr>
            <a:lstStyle/>
            <a:p>
              <a:pPr algn="ctr"/>
              <a:r>
                <a:rPr lang="en-US" sz="1800" b="1" i="0" u="none" dirty="0">
                  <a:latin typeface="Arial" panose="020B0604020202020204" pitchFamily="34" charset="0"/>
                  <a:cs typeface="Arial" panose="020B0604020202020204" pitchFamily="34" charset="0"/>
                </a:rPr>
                <a:t>7 Years Ago</a:t>
              </a:r>
              <a:endParaRPr sz="1800" b="1" i="0" u="none" dirty="0">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BE6F6244-A8E9-8218-CFAD-F2946472C34F}"/>
                </a:ext>
              </a:extLst>
            </p:cNvPr>
            <p:cNvSpPr txBox="1"/>
            <p:nvPr/>
          </p:nvSpPr>
          <p:spPr>
            <a:xfrm>
              <a:off x="714375" y="4418077"/>
              <a:ext cx="2365920" cy="1674817"/>
            </a:xfrm>
            <a:prstGeom prst="rect">
              <a:avLst/>
            </a:prstGeom>
            <a:noFill/>
          </p:spPr>
          <p:txBody>
            <a:bodyPr wrap="square" lIns="0" tIns="0" rIns="0" bIns="0" anchor="t">
              <a:spAutoFit/>
            </a:bodyPr>
            <a:lstStyle/>
            <a:p>
              <a:pPr algn="ctr">
                <a:lnSpc>
                  <a:spcPts val="2160"/>
                </a:lnSpc>
              </a:pPr>
              <a:r>
                <a:rPr lang="en-US" b="0" i="0" u="none" dirty="0">
                  <a:latin typeface="Arial" panose="020B0604020202020204" pitchFamily="34" charset="0"/>
                  <a:cs typeface="Arial" panose="020B0604020202020204" pitchFamily="34" charset="0"/>
                </a:rPr>
                <a:t>Develop left breast and left axillary mass but had repeatedly declined mammography, biopsy, imaging, treatment</a:t>
              </a:r>
              <a:endParaRPr b="0" i="0" u="none" dirty="0">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B4D601A5-8A40-8F4E-177F-97E539155C25}"/>
                </a:ext>
              </a:extLst>
            </p:cNvPr>
            <p:cNvSpPr txBox="1"/>
            <p:nvPr/>
          </p:nvSpPr>
          <p:spPr>
            <a:xfrm>
              <a:off x="3439933" y="2385939"/>
              <a:ext cx="2484216" cy="285750"/>
            </a:xfrm>
            <a:prstGeom prst="rect">
              <a:avLst/>
            </a:prstGeom>
            <a:noFill/>
          </p:spPr>
          <p:txBody>
            <a:bodyPr wrap="square" lIns="0" tIns="0" rIns="0" bIns="0" anchor="t">
              <a:spAutoFit/>
            </a:bodyPr>
            <a:lstStyle/>
            <a:p>
              <a:pPr algn="ctr"/>
              <a:r>
                <a:rPr lang="en-US" sz="1800" b="1" i="0" u="none" dirty="0">
                  <a:latin typeface="Arial" panose="020B0604020202020204" pitchFamily="34" charset="0"/>
                  <a:cs typeface="Arial" panose="020B0604020202020204" pitchFamily="34" charset="0"/>
                </a:rPr>
                <a:t>6</a:t>
              </a:r>
              <a:r>
                <a:rPr sz="1800" b="1" i="0" u="none" dirty="0">
                  <a:latin typeface="Arial" panose="020B0604020202020204" pitchFamily="34" charset="0"/>
                  <a:cs typeface="Arial" panose="020B0604020202020204" pitchFamily="34" charset="0"/>
                </a:rPr>
                <a:t> Months Ago</a:t>
              </a:r>
            </a:p>
          </p:txBody>
        </p:sp>
        <p:sp>
          <p:nvSpPr>
            <p:cNvPr id="28" name="TextBox 27">
              <a:extLst>
                <a:ext uri="{FF2B5EF4-FFF2-40B4-BE49-F238E27FC236}">
                  <a16:creationId xmlns:a16="http://schemas.microsoft.com/office/drawing/2014/main" id="{578F88F7-A178-5F5A-4A0B-FD2D0FC5DF93}"/>
                </a:ext>
              </a:extLst>
            </p:cNvPr>
            <p:cNvSpPr txBox="1"/>
            <p:nvPr/>
          </p:nvSpPr>
          <p:spPr>
            <a:xfrm>
              <a:off x="3499081" y="2766939"/>
              <a:ext cx="2365920" cy="546303"/>
            </a:xfrm>
            <a:prstGeom prst="rect">
              <a:avLst/>
            </a:prstGeom>
            <a:noFill/>
          </p:spPr>
          <p:txBody>
            <a:bodyPr wrap="square" lIns="0" tIns="0" rIns="0" bIns="0" anchor="t">
              <a:spAutoFit/>
            </a:bodyPr>
            <a:lstStyle/>
            <a:p>
              <a:pPr algn="ctr">
                <a:lnSpc>
                  <a:spcPts val="2160"/>
                </a:lnSpc>
              </a:pPr>
              <a:r>
                <a:rPr lang="en-US" dirty="0">
                  <a:latin typeface="Arial" panose="020B0604020202020204" pitchFamily="34" charset="0"/>
                  <a:cs typeface="Arial" panose="020B0604020202020204" pitchFamily="34" charset="0"/>
                </a:rPr>
                <a:t>P</a:t>
              </a:r>
              <a:r>
                <a:rPr lang="en-US" b="0" i="0" u="none" dirty="0">
                  <a:latin typeface="Arial" panose="020B0604020202020204" pitchFamily="34" charset="0"/>
                  <a:cs typeface="Arial" panose="020B0604020202020204" pitchFamily="34" charset="0"/>
                </a:rPr>
                <a:t>rogressive bilateral arm and neck pain</a:t>
              </a:r>
              <a:endParaRPr b="0" i="0" u="none" dirty="0">
                <a:latin typeface="Arial" panose="020B060402020202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8A2CF0F3-7C9E-F8D6-A024-0E43CBAE0144}"/>
                </a:ext>
              </a:extLst>
            </p:cNvPr>
            <p:cNvSpPr txBox="1"/>
            <p:nvPr/>
          </p:nvSpPr>
          <p:spPr>
            <a:xfrm>
              <a:off x="6253248" y="4037077"/>
              <a:ext cx="2484216" cy="285750"/>
            </a:xfrm>
            <a:prstGeom prst="rect">
              <a:avLst/>
            </a:prstGeom>
            <a:noFill/>
          </p:spPr>
          <p:txBody>
            <a:bodyPr wrap="square" lIns="0" tIns="0" rIns="0" bIns="0" anchor="t">
              <a:spAutoFit/>
            </a:bodyPr>
            <a:lstStyle/>
            <a:p>
              <a:pPr algn="ctr"/>
              <a:r>
                <a:rPr sz="1800" b="1" i="0" u="none" dirty="0">
                  <a:latin typeface="Arial" panose="020B0604020202020204" pitchFamily="34" charset="0"/>
                  <a:cs typeface="Arial" panose="020B0604020202020204" pitchFamily="34" charset="0"/>
                </a:rPr>
                <a:t>3 Months Ago</a:t>
              </a:r>
            </a:p>
          </p:txBody>
        </p:sp>
        <p:sp>
          <p:nvSpPr>
            <p:cNvPr id="32" name="TextBox 31">
              <a:extLst>
                <a:ext uri="{FF2B5EF4-FFF2-40B4-BE49-F238E27FC236}">
                  <a16:creationId xmlns:a16="http://schemas.microsoft.com/office/drawing/2014/main" id="{C909AC52-B712-5593-E46B-EBE129857D98}"/>
                </a:ext>
              </a:extLst>
            </p:cNvPr>
            <p:cNvSpPr txBox="1"/>
            <p:nvPr/>
          </p:nvSpPr>
          <p:spPr>
            <a:xfrm>
              <a:off x="6312396" y="4418077"/>
              <a:ext cx="2365920" cy="1110560"/>
            </a:xfrm>
            <a:prstGeom prst="rect">
              <a:avLst/>
            </a:prstGeom>
            <a:noFill/>
          </p:spPr>
          <p:txBody>
            <a:bodyPr wrap="square" lIns="0" tIns="0" rIns="0" bIns="0" anchor="t">
              <a:spAutoFit/>
            </a:bodyPr>
            <a:lstStyle/>
            <a:p>
              <a:pPr algn="ctr">
                <a:lnSpc>
                  <a:spcPts val="2160"/>
                </a:lnSpc>
              </a:pPr>
              <a:r>
                <a:rPr lang="en-US" dirty="0">
                  <a:latin typeface="Arial" panose="020B0604020202020204" pitchFamily="34" charset="0"/>
                  <a:cs typeface="Arial" panose="020B0604020202020204" pitchFamily="34" charset="0"/>
                </a:rPr>
                <a:t>E</a:t>
              </a:r>
              <a:r>
                <a:rPr lang="en-US" b="0" i="0" u="none" dirty="0">
                  <a:latin typeface="Arial" panose="020B0604020202020204" pitchFamily="34" charset="0"/>
                  <a:cs typeface="Arial" panose="020B0604020202020204" pitchFamily="34" charset="0"/>
                </a:rPr>
                <a:t>lectric shock–like sensations radiating down the spine with neck movement</a:t>
              </a:r>
              <a:endParaRPr b="0" i="0" u="none" dirty="0">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1E9B6F31-894C-DCC0-2873-306EC8E880FE}"/>
                </a:ext>
              </a:extLst>
            </p:cNvPr>
            <p:cNvSpPr txBox="1"/>
            <p:nvPr/>
          </p:nvSpPr>
          <p:spPr>
            <a:xfrm>
              <a:off x="9052258" y="2393491"/>
              <a:ext cx="2484216" cy="285750"/>
            </a:xfrm>
            <a:prstGeom prst="rect">
              <a:avLst/>
            </a:prstGeom>
            <a:noFill/>
          </p:spPr>
          <p:txBody>
            <a:bodyPr wrap="square" lIns="0" tIns="0" rIns="0" bIns="0" anchor="t">
              <a:spAutoFit/>
            </a:bodyPr>
            <a:lstStyle/>
            <a:p>
              <a:pPr algn="ctr"/>
              <a:r>
                <a:rPr lang="en-US" b="1" dirty="0">
                  <a:latin typeface="Arial" panose="020B0604020202020204" pitchFamily="34" charset="0"/>
                  <a:cs typeface="Arial" panose="020B0604020202020204" pitchFamily="34" charset="0"/>
                </a:rPr>
                <a:t>1</a:t>
              </a:r>
              <a:r>
                <a:rPr sz="1800" b="1" i="0" u="none" dirty="0">
                  <a:latin typeface="Arial" panose="020B0604020202020204" pitchFamily="34" charset="0"/>
                  <a:cs typeface="Arial" panose="020B0604020202020204" pitchFamily="34" charset="0"/>
                </a:rPr>
                <a:t> Months Ago</a:t>
              </a:r>
            </a:p>
          </p:txBody>
        </p:sp>
        <p:sp>
          <p:nvSpPr>
            <p:cNvPr id="36" name="TextBox 35">
              <a:extLst>
                <a:ext uri="{FF2B5EF4-FFF2-40B4-BE49-F238E27FC236}">
                  <a16:creationId xmlns:a16="http://schemas.microsoft.com/office/drawing/2014/main" id="{AA73501E-674A-8C8C-F8F3-C0A12EF17C5D}"/>
                </a:ext>
              </a:extLst>
            </p:cNvPr>
            <p:cNvSpPr txBox="1"/>
            <p:nvPr/>
          </p:nvSpPr>
          <p:spPr>
            <a:xfrm>
              <a:off x="9111406" y="2774491"/>
              <a:ext cx="2365920" cy="546303"/>
            </a:xfrm>
            <a:prstGeom prst="rect">
              <a:avLst/>
            </a:prstGeom>
            <a:noFill/>
          </p:spPr>
          <p:txBody>
            <a:bodyPr wrap="square" lIns="0" tIns="0" rIns="0" bIns="0" anchor="t">
              <a:spAutoFit/>
            </a:bodyPr>
            <a:lstStyle/>
            <a:p>
              <a:pPr algn="ctr">
                <a:lnSpc>
                  <a:spcPts val="2160"/>
                </a:lnSpc>
              </a:pPr>
              <a:r>
                <a:rPr lang="en-US" b="0" i="0" u="none" dirty="0">
                  <a:latin typeface="Arial" panose="020B0604020202020204" pitchFamily="34" charset="0"/>
                  <a:cs typeface="Arial" panose="020B0604020202020204" pitchFamily="34" charset="0"/>
                </a:rPr>
                <a:t>Bilaterally upper extremity weakness</a:t>
              </a:r>
              <a:r>
                <a:rPr b="0" i="0" u="none" dirty="0">
                  <a:latin typeface="Arial" panose="020B0604020202020204" pitchFamily="34" charset="0"/>
                  <a:cs typeface="Arial" panose="020B0604020202020204" pitchFamily="34" charset="0"/>
                </a:rPr>
                <a:t>.</a:t>
              </a:r>
              <a:r>
                <a:rPr lang="en-US" b="0" i="0" u="none" dirty="0">
                  <a:latin typeface="Arial" panose="020B0604020202020204" pitchFamily="34" charset="0"/>
                  <a:cs typeface="Arial" panose="020B0604020202020204" pitchFamily="34" charset="0"/>
                </a:rPr>
                <a:t>  </a:t>
              </a:r>
              <a:endParaRPr b="0" i="0" u="none" dirty="0">
                <a:latin typeface="Arial" panose="020B0604020202020204" pitchFamily="34" charset="0"/>
                <a:cs typeface="Arial" panose="020B0604020202020204" pitchFamily="34" charset="0"/>
              </a:endParaRPr>
            </a:p>
          </p:txBody>
        </p:sp>
        <p:sp>
          <p:nvSpPr>
            <p:cNvPr id="38" name="Rounded Rectangle 11">
              <a:extLst>
                <a:ext uri="{FF2B5EF4-FFF2-40B4-BE49-F238E27FC236}">
                  <a16:creationId xmlns:a16="http://schemas.microsoft.com/office/drawing/2014/main" id="{5652D24A-B6AC-3F13-D6C5-FAAE5B46B5F5}"/>
                </a:ext>
              </a:extLst>
            </p:cNvPr>
            <p:cNvSpPr/>
            <p:nvPr/>
          </p:nvSpPr>
          <p:spPr>
            <a:xfrm>
              <a:off x="1783035" y="3541777"/>
              <a:ext cx="228600" cy="228600"/>
            </a:xfrm>
            <a:prstGeom prst="roundRect">
              <a:avLst>
                <a:gd name="adj" fmla="val 50000"/>
              </a:avLst>
            </a:prstGeom>
            <a:solidFill>
              <a:srgbClr val="0F172A"/>
            </a:solidFill>
            <a:ln w="38100">
              <a:solidFill>
                <a:srgbClr val="38BDF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0" name="Rounded Rectangle 12">
              <a:extLst>
                <a:ext uri="{FF2B5EF4-FFF2-40B4-BE49-F238E27FC236}">
                  <a16:creationId xmlns:a16="http://schemas.microsoft.com/office/drawing/2014/main" id="{B4D1058F-9F1A-1FCA-21E4-AAB0F22BF142}"/>
                </a:ext>
              </a:extLst>
            </p:cNvPr>
            <p:cNvSpPr/>
            <p:nvPr/>
          </p:nvSpPr>
          <p:spPr>
            <a:xfrm>
              <a:off x="4582045" y="3541777"/>
              <a:ext cx="228600" cy="228600"/>
            </a:xfrm>
            <a:prstGeom prst="roundRect">
              <a:avLst>
                <a:gd name="adj" fmla="val 50000"/>
              </a:avLst>
            </a:prstGeom>
            <a:solidFill>
              <a:srgbClr val="0F172A"/>
            </a:solidFill>
            <a:ln w="38100">
              <a:solidFill>
                <a:srgbClr val="38BDF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2" name="Rounded Rectangle 13">
              <a:extLst>
                <a:ext uri="{FF2B5EF4-FFF2-40B4-BE49-F238E27FC236}">
                  <a16:creationId xmlns:a16="http://schemas.microsoft.com/office/drawing/2014/main" id="{9F401FEF-84E2-6289-94A6-D576F0069D56}"/>
                </a:ext>
              </a:extLst>
            </p:cNvPr>
            <p:cNvSpPr/>
            <p:nvPr/>
          </p:nvSpPr>
          <p:spPr>
            <a:xfrm>
              <a:off x="7381056" y="3541777"/>
              <a:ext cx="228600" cy="228600"/>
            </a:xfrm>
            <a:prstGeom prst="roundRect">
              <a:avLst>
                <a:gd name="adj" fmla="val 50000"/>
              </a:avLst>
            </a:prstGeom>
            <a:solidFill>
              <a:srgbClr val="0F172A"/>
            </a:solidFill>
            <a:ln w="38100">
              <a:solidFill>
                <a:srgbClr val="38BDF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4" name="Rounded Rectangle 14">
              <a:extLst>
                <a:ext uri="{FF2B5EF4-FFF2-40B4-BE49-F238E27FC236}">
                  <a16:creationId xmlns:a16="http://schemas.microsoft.com/office/drawing/2014/main" id="{5508651B-D196-F24B-C445-477329104F8B}"/>
                </a:ext>
              </a:extLst>
            </p:cNvPr>
            <p:cNvSpPr/>
            <p:nvPr/>
          </p:nvSpPr>
          <p:spPr>
            <a:xfrm>
              <a:off x="10180066" y="3541777"/>
              <a:ext cx="228600" cy="228600"/>
            </a:xfrm>
            <a:prstGeom prst="roundRect">
              <a:avLst>
                <a:gd name="adj" fmla="val 50000"/>
              </a:avLst>
            </a:prstGeom>
            <a:solidFill>
              <a:srgbClr val="0F172A"/>
            </a:solidFill>
            <a:ln w="38100">
              <a:solidFill>
                <a:srgbClr val="38BDF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grpSp>
    </p:spTree>
    <p:extLst>
      <p:ext uri="{BB962C8B-B14F-4D97-AF65-F5344CB8AC3E}">
        <p14:creationId xmlns:p14="http://schemas.microsoft.com/office/powerpoint/2010/main" val="1951884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nodePh="1">
                                  <p:stCondLst>
                                    <p:cond delay="0"/>
                                  </p:stCondLst>
                                  <p:endCondLst>
                                    <p:cond evt="begin" delay="0">
                                      <p:tn val="9"/>
                                    </p:cond>
                                  </p:end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D373CD-EAB3-77D6-4B66-64A5FCF108D9}"/>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0435B659-2ADA-D48B-CD23-089F3DB416F1}"/>
              </a:ext>
            </a:extLst>
          </p:cNvPr>
          <p:cNvSpPr/>
          <p:nvPr/>
        </p:nvSpPr>
        <p:spPr>
          <a:xfrm>
            <a:off x="0" y="6341806"/>
            <a:ext cx="12192000" cy="516194"/>
          </a:xfrm>
          <a:prstGeom prst="rect">
            <a:avLst/>
          </a:prstGeom>
          <a:solidFill>
            <a:srgbClr val="0959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12">
            <a:extLst>
              <a:ext uri="{FF2B5EF4-FFF2-40B4-BE49-F238E27FC236}">
                <a16:creationId xmlns:a16="http://schemas.microsoft.com/office/drawing/2014/main" id="{4843DDEC-C5E3-6433-BD07-AB99066B77E1}"/>
              </a:ext>
            </a:extLst>
          </p:cNvPr>
          <p:cNvSpPr txBox="1">
            <a:spLocks/>
          </p:cNvSpPr>
          <p:nvPr/>
        </p:nvSpPr>
        <p:spPr>
          <a:xfrm>
            <a:off x="6096000" y="278282"/>
            <a:ext cx="5842227" cy="252412"/>
          </a:xfrm>
          <a:prstGeom prst="rect">
            <a:avLst/>
          </a:prstGeom>
        </p:spPr>
        <p:txBody>
          <a:bodyPr anchor="ctr">
            <a:noAutofit/>
          </a:bodyPr>
          <a:lstStyle>
            <a:lvl1pPr marL="0" indent="0" algn="r"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4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1800"/>
              </a:spcAft>
              <a:buClr>
                <a:sysClr val="windowText" lastClr="000000">
                  <a:lumMod val="50000"/>
                  <a:lumOff val="50000"/>
                </a:sysClr>
              </a:buClr>
              <a:buSzPct val="100000"/>
              <a:buFont typeface="Wingdings" charset="2"/>
              <a:buNone/>
              <a:tabLst/>
              <a:defRPr/>
            </a:pPr>
            <a:r>
              <a:rPr kumimoji="0" lang="en-US" sz="1600" b="0" i="0" u="none" strike="noStrike" kern="1200" cap="none" spc="0" normalizeH="0" baseline="0" noProof="0" dirty="0">
                <a:ln>
                  <a:noFill/>
                </a:ln>
                <a:solidFill>
                  <a:sysClr val="windowText" lastClr="000000"/>
                </a:solidFill>
                <a:effectLst/>
                <a:uLnTx/>
                <a:uFillTx/>
                <a:latin typeface="Arial"/>
                <a:ea typeface="+mn-ea"/>
                <a:cs typeface="Arial"/>
              </a:rPr>
              <a:t>Case Study</a:t>
            </a:r>
          </a:p>
        </p:txBody>
      </p:sp>
      <p:sp>
        <p:nvSpPr>
          <p:cNvPr id="23" name="Rectangle 22">
            <a:extLst>
              <a:ext uri="{FF2B5EF4-FFF2-40B4-BE49-F238E27FC236}">
                <a16:creationId xmlns:a16="http://schemas.microsoft.com/office/drawing/2014/main" id="{DED2342A-42A7-8EE5-D883-BB3D2E5470DB}"/>
              </a:ext>
            </a:extLst>
          </p:cNvPr>
          <p:cNvSpPr/>
          <p:nvPr/>
        </p:nvSpPr>
        <p:spPr>
          <a:xfrm>
            <a:off x="163563" y="591781"/>
            <a:ext cx="45719" cy="516194"/>
          </a:xfrm>
          <a:prstGeom prst="rect">
            <a:avLst/>
          </a:prstGeom>
          <a:solidFill>
            <a:srgbClr val="0959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98ADDF6A-18D3-620D-BC53-DF1B66238A1B}"/>
              </a:ext>
            </a:extLst>
          </p:cNvPr>
          <p:cNvSpPr txBox="1"/>
          <p:nvPr/>
        </p:nvSpPr>
        <p:spPr>
          <a:xfrm>
            <a:off x="5510743" y="6476459"/>
            <a:ext cx="1170513" cy="246888"/>
          </a:xfrm>
          <a:prstGeom prst="rect">
            <a:avLst/>
          </a:prstGeom>
          <a:noFill/>
        </p:spPr>
        <p:txBody>
          <a:bodyPr wrap="none" rtlCol="0">
            <a:spAutoFit/>
          </a:bodyPr>
          <a:lstStyle/>
          <a:p>
            <a:r>
              <a:rPr lang="en-US" sz="1000" dirty="0">
                <a:solidFill>
                  <a:schemeClr val="bg2"/>
                </a:solidFill>
                <a:latin typeface="Arial" panose="020B0604020202020204" pitchFamily="34" charset="0"/>
                <a:cs typeface="Arial" panose="020B0604020202020204" pitchFamily="34" charset="0"/>
              </a:rPr>
              <a:t>Internal Use Only</a:t>
            </a:r>
          </a:p>
        </p:txBody>
      </p:sp>
      <p:grpSp>
        <p:nvGrpSpPr>
          <p:cNvPr id="2" name="Group 1">
            <a:extLst>
              <a:ext uri="{FF2B5EF4-FFF2-40B4-BE49-F238E27FC236}">
                <a16:creationId xmlns:a16="http://schemas.microsoft.com/office/drawing/2014/main" id="{6EE85571-038C-E231-B7F0-84F62E55E2C1}"/>
              </a:ext>
            </a:extLst>
          </p:cNvPr>
          <p:cNvGrpSpPr/>
          <p:nvPr/>
        </p:nvGrpSpPr>
        <p:grpSpPr>
          <a:xfrm>
            <a:off x="590329" y="5739310"/>
            <a:ext cx="585149" cy="1118690"/>
            <a:chOff x="590329" y="5739310"/>
            <a:chExt cx="585149" cy="1118690"/>
          </a:xfrm>
          <a:effectLst>
            <a:outerShdw blurRad="50800" dist="38100" dir="2700000" algn="tl" rotWithShape="0">
              <a:prstClr val="black">
                <a:alpha val="40000"/>
              </a:prstClr>
            </a:outerShdw>
          </a:effectLst>
        </p:grpSpPr>
        <p:sp>
          <p:nvSpPr>
            <p:cNvPr id="8" name="Rectangle 7">
              <a:extLst>
                <a:ext uri="{FF2B5EF4-FFF2-40B4-BE49-F238E27FC236}">
                  <a16:creationId xmlns:a16="http://schemas.microsoft.com/office/drawing/2014/main" id="{48089969-DADE-CACE-4E66-563E0E46A9D5}"/>
                </a:ext>
              </a:extLst>
            </p:cNvPr>
            <p:cNvSpPr/>
            <p:nvPr/>
          </p:nvSpPr>
          <p:spPr>
            <a:xfrm>
              <a:off x="590329" y="5739310"/>
              <a:ext cx="585149" cy="1118690"/>
            </a:xfrm>
            <a:prstGeom prst="rect">
              <a:avLst/>
            </a:prstGeom>
            <a:solidFill>
              <a:srgbClr val="0F5E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6">
              <a:extLst>
                <a:ext uri="{FF2B5EF4-FFF2-40B4-BE49-F238E27FC236}">
                  <a16:creationId xmlns:a16="http://schemas.microsoft.com/office/drawing/2014/main" id="{5DEE737F-85D0-F668-AD75-DC89BEDF8F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3" y="5892658"/>
              <a:ext cx="491360" cy="449148"/>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Title 11">
            <a:extLst>
              <a:ext uri="{FF2B5EF4-FFF2-40B4-BE49-F238E27FC236}">
                <a16:creationId xmlns:a16="http://schemas.microsoft.com/office/drawing/2014/main" id="{D3E5D615-CF77-7730-1F98-D54200C1BE8A}"/>
              </a:ext>
            </a:extLst>
          </p:cNvPr>
          <p:cNvSpPr txBox="1">
            <a:spLocks/>
          </p:cNvSpPr>
          <p:nvPr/>
        </p:nvSpPr>
        <p:spPr>
          <a:xfrm>
            <a:off x="253773" y="530694"/>
            <a:ext cx="11151215" cy="638369"/>
          </a:xfrm>
          <a:prstGeom prst="rect">
            <a:avLst/>
          </a:prstGeom>
        </p:spPr>
        <p:txBody>
          <a:bodyPr anchor="ctr">
            <a:noAutofit/>
          </a:bodyPr>
          <a:lstStyle>
            <a:lvl1pPr algn="l" defTabSz="457200" rtl="0" eaLnBrk="1" latinLnBrk="0" hangingPunct="1">
              <a:lnSpc>
                <a:spcPct val="90000"/>
              </a:lnSpc>
              <a:spcBef>
                <a:spcPct val="0"/>
              </a:spcBef>
              <a:buNone/>
              <a:defRPr sz="4000" b="1" i="0" kern="100" spc="0" baseline="0">
                <a:solidFill>
                  <a:schemeClr val="tx1"/>
                </a:solidFill>
                <a:latin typeface="Arial"/>
                <a:ea typeface="+mj-ea"/>
                <a:cs typeface="Arial"/>
              </a:defRPr>
            </a:lvl1pPr>
          </a:lstStyle>
          <a:p>
            <a:pPr lvl="0">
              <a:defRPr/>
            </a:pPr>
            <a:r>
              <a:rPr lang="en-US" sz="3200" b="0" dirty="0"/>
              <a:t>Physical Exam</a:t>
            </a:r>
            <a:endParaRPr lang="en-US" sz="3000" b="0" dirty="0">
              <a:solidFill>
                <a:sysClr val="windowText" lastClr="000000"/>
              </a:solidFill>
            </a:endParaRPr>
          </a:p>
        </p:txBody>
      </p:sp>
      <p:sp>
        <p:nvSpPr>
          <p:cNvPr id="15" name="TextBox 14">
            <a:extLst>
              <a:ext uri="{FF2B5EF4-FFF2-40B4-BE49-F238E27FC236}">
                <a16:creationId xmlns:a16="http://schemas.microsoft.com/office/drawing/2014/main" id="{4520DBDE-E24B-4046-DCE0-CA66B58DDF1F}"/>
              </a:ext>
            </a:extLst>
          </p:cNvPr>
          <p:cNvSpPr txBox="1"/>
          <p:nvPr/>
        </p:nvSpPr>
        <p:spPr>
          <a:xfrm>
            <a:off x="1128582" y="5844635"/>
            <a:ext cx="5839439" cy="507831"/>
          </a:xfrm>
          <a:prstGeom prst="rect">
            <a:avLst/>
          </a:prstGeom>
          <a:noFill/>
        </p:spPr>
        <p:txBody>
          <a:bodyPr wrap="square" rtlCol="0">
            <a:spAutoFit/>
          </a:bodyPr>
          <a:lstStyle/>
          <a:p>
            <a:pPr marL="228600" indent="-228600">
              <a:buAutoNum type="arabicPeriod"/>
            </a:pPr>
            <a:r>
              <a:rPr lang="en-US" sz="900" dirty="0">
                <a:latin typeface="GuardianSans"/>
              </a:rPr>
              <a:t>Image: </a:t>
            </a:r>
            <a:r>
              <a:rPr lang="en-US" sz="900" dirty="0">
                <a:latin typeface="GuardianSans"/>
                <a:hlinkClick r:id="rId4"/>
              </a:rPr>
              <a:t>https://radiopaedia.org/cases/cervical-nerve-root-levels-illustration</a:t>
            </a:r>
            <a:endParaRPr lang="en-US" sz="900" dirty="0">
              <a:latin typeface="GuardianSans"/>
            </a:endParaRPr>
          </a:p>
          <a:p>
            <a:pPr marL="228600" indent="-228600">
              <a:buAutoNum type="arabicPeriod"/>
            </a:pPr>
            <a:endParaRPr lang="en-US" sz="900" dirty="0">
              <a:latin typeface="GuardianSans"/>
            </a:endParaRPr>
          </a:p>
          <a:p>
            <a:endParaRPr lang="en-US" sz="900" dirty="0">
              <a:effectLst/>
              <a:latin typeface="GuardianSans"/>
            </a:endParaRPr>
          </a:p>
        </p:txBody>
      </p:sp>
      <p:sp>
        <p:nvSpPr>
          <p:cNvPr id="4" name="Text Placeholder 13">
            <a:extLst>
              <a:ext uri="{FF2B5EF4-FFF2-40B4-BE49-F238E27FC236}">
                <a16:creationId xmlns:a16="http://schemas.microsoft.com/office/drawing/2014/main" id="{65E3354B-F080-29AC-7206-5C15EE894E49}"/>
              </a:ext>
            </a:extLst>
          </p:cNvPr>
          <p:cNvSpPr txBox="1">
            <a:spLocks/>
          </p:cNvSpPr>
          <p:nvPr/>
        </p:nvSpPr>
        <p:spPr>
          <a:xfrm>
            <a:off x="253772" y="1421475"/>
            <a:ext cx="8031488" cy="712789"/>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Aft>
                <a:spcPts val="500"/>
              </a:spcAft>
              <a:buClr>
                <a:sysClr val="windowText" lastClr="000000">
                  <a:lumMod val="50000"/>
                  <a:lumOff val="50000"/>
                </a:sysClr>
              </a:buClr>
              <a:defRPr/>
            </a:pPr>
            <a:r>
              <a:rPr lang="en-US" dirty="0"/>
              <a:t>shoulder abduction (C5) was 2/5 bilaterally; this proximal deficit was noted at the bedside to be at least partly limited by pain</a:t>
            </a:r>
            <a:endParaRPr lang="en-US" dirty="0">
              <a:solidFill>
                <a:sysClr val="windowText" lastClr="000000"/>
              </a:solidFill>
            </a:endParaRPr>
          </a:p>
        </p:txBody>
      </p:sp>
      <p:pic>
        <p:nvPicPr>
          <p:cNvPr id="5" name="Picture 4" descr="A green clock with a arrow pointing to the center&#10;&#10;Description automatically generated">
            <a:extLst>
              <a:ext uri="{FF2B5EF4-FFF2-40B4-BE49-F238E27FC236}">
                <a16:creationId xmlns:a16="http://schemas.microsoft.com/office/drawing/2014/main" id="{128459F9-5F3C-3A05-5546-E198C77FD42A}"/>
              </a:ext>
            </a:extLst>
          </p:cNvPr>
          <p:cNvPicPr>
            <a:picLocks noChangeAspect="1"/>
          </p:cNvPicPr>
          <p:nvPr/>
        </p:nvPicPr>
        <p:blipFill>
          <a:blip r:embed="rId5"/>
          <a:stretch>
            <a:fillRect/>
          </a:stretch>
        </p:blipFill>
        <p:spPr>
          <a:xfrm>
            <a:off x="9834277" y="95297"/>
            <a:ext cx="663964" cy="618383"/>
          </a:xfrm>
          <a:prstGeom prst="rect">
            <a:avLst/>
          </a:prstGeom>
        </p:spPr>
      </p:pic>
      <p:sp>
        <p:nvSpPr>
          <p:cNvPr id="12" name="Text Placeholder 13">
            <a:extLst>
              <a:ext uri="{FF2B5EF4-FFF2-40B4-BE49-F238E27FC236}">
                <a16:creationId xmlns:a16="http://schemas.microsoft.com/office/drawing/2014/main" id="{71ED3A40-4E1C-DE7D-0057-4EA96D796890}"/>
              </a:ext>
            </a:extLst>
          </p:cNvPr>
          <p:cNvSpPr txBox="1">
            <a:spLocks/>
          </p:cNvSpPr>
          <p:nvPr/>
        </p:nvSpPr>
        <p:spPr>
          <a:xfrm>
            <a:off x="253771" y="2022990"/>
            <a:ext cx="9580505" cy="466296"/>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spcAft>
                <a:spcPts val="500"/>
              </a:spcAft>
              <a:buClr>
                <a:sysClr val="windowText" lastClr="000000">
                  <a:lumMod val="50000"/>
                  <a:lumOff val="50000"/>
                </a:sysClr>
              </a:buClr>
              <a:defRPr/>
            </a:pPr>
            <a:endParaRPr lang="en-US" dirty="0">
              <a:solidFill>
                <a:sysClr val="windowText" lastClr="000000"/>
              </a:solidFill>
            </a:endParaRPr>
          </a:p>
        </p:txBody>
      </p:sp>
      <p:sp>
        <p:nvSpPr>
          <p:cNvPr id="13" name="Text Placeholder 13">
            <a:extLst>
              <a:ext uri="{FF2B5EF4-FFF2-40B4-BE49-F238E27FC236}">
                <a16:creationId xmlns:a16="http://schemas.microsoft.com/office/drawing/2014/main" id="{65A625FB-C3B3-FF82-05A0-50936F904AA3}"/>
              </a:ext>
            </a:extLst>
          </p:cNvPr>
          <p:cNvSpPr txBox="1">
            <a:spLocks/>
          </p:cNvSpPr>
          <p:nvPr/>
        </p:nvSpPr>
        <p:spPr>
          <a:xfrm>
            <a:off x="252676" y="2520161"/>
            <a:ext cx="9580505" cy="466296"/>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500"/>
              </a:spcAft>
              <a:buClr>
                <a:sysClr val="windowText" lastClr="000000">
                  <a:lumMod val="50000"/>
                  <a:lumOff val="50000"/>
                </a:sysClr>
              </a:buClr>
              <a:buSzPct val="100000"/>
              <a:buFont typeface="Wingdings" charset="2"/>
              <a:buNone/>
              <a:tabLst/>
              <a:defRPr/>
            </a:pPr>
            <a:endParaRPr lang="en-US" dirty="0">
              <a:solidFill>
                <a:sysClr val="windowText" lastClr="000000"/>
              </a:solidFill>
            </a:endParaRPr>
          </a:p>
        </p:txBody>
      </p:sp>
      <p:sp>
        <p:nvSpPr>
          <p:cNvPr id="16" name="Text Placeholder 13">
            <a:extLst>
              <a:ext uri="{FF2B5EF4-FFF2-40B4-BE49-F238E27FC236}">
                <a16:creationId xmlns:a16="http://schemas.microsoft.com/office/drawing/2014/main" id="{39764FAB-744D-7065-70AE-862BD3D4B5FC}"/>
              </a:ext>
            </a:extLst>
          </p:cNvPr>
          <p:cNvSpPr txBox="1">
            <a:spLocks/>
          </p:cNvSpPr>
          <p:nvPr/>
        </p:nvSpPr>
        <p:spPr>
          <a:xfrm>
            <a:off x="252674" y="2328996"/>
            <a:ext cx="9580505" cy="466296"/>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spcAft>
                <a:spcPts val="500"/>
              </a:spcAft>
              <a:buClr>
                <a:sysClr val="windowText" lastClr="000000">
                  <a:lumMod val="50000"/>
                  <a:lumOff val="50000"/>
                </a:sysClr>
              </a:buClr>
              <a:defRPr/>
            </a:pPr>
            <a:r>
              <a:rPr lang="en-US" dirty="0"/>
              <a:t>Elbow flexion and extension (C6) were 4/5 bilaterally. </a:t>
            </a:r>
            <a:endParaRPr lang="en-US" baseline="30000" dirty="0">
              <a:solidFill>
                <a:sysClr val="windowText" lastClr="000000"/>
              </a:solidFill>
            </a:endParaRPr>
          </a:p>
        </p:txBody>
      </p:sp>
      <p:sp>
        <p:nvSpPr>
          <p:cNvPr id="17" name="Text Placeholder 13">
            <a:extLst>
              <a:ext uri="{FF2B5EF4-FFF2-40B4-BE49-F238E27FC236}">
                <a16:creationId xmlns:a16="http://schemas.microsoft.com/office/drawing/2014/main" id="{F792FB58-1950-61C4-2C5B-29FA08B8E5C5}"/>
              </a:ext>
            </a:extLst>
          </p:cNvPr>
          <p:cNvSpPr txBox="1">
            <a:spLocks/>
          </p:cNvSpPr>
          <p:nvPr/>
        </p:nvSpPr>
        <p:spPr>
          <a:xfrm>
            <a:off x="253773" y="3090801"/>
            <a:ext cx="8487565" cy="738285"/>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spcAft>
                <a:spcPts val="500"/>
              </a:spcAft>
              <a:buClr>
                <a:sysClr val="windowText" lastClr="000000">
                  <a:lumMod val="50000"/>
                  <a:lumOff val="50000"/>
                </a:sysClr>
              </a:buClr>
              <a:defRPr/>
            </a:pPr>
            <a:r>
              <a:rPr lang="en-US" dirty="0"/>
              <a:t>Grip strength (C8/T1) was 5/5 bilaterally. </a:t>
            </a:r>
            <a:endParaRPr lang="en-US" dirty="0">
              <a:solidFill>
                <a:sysClr val="windowText" lastClr="000000"/>
              </a:solidFill>
            </a:endParaRPr>
          </a:p>
        </p:txBody>
      </p:sp>
      <p:sp>
        <p:nvSpPr>
          <p:cNvPr id="6" name="Text Placeholder 13">
            <a:extLst>
              <a:ext uri="{FF2B5EF4-FFF2-40B4-BE49-F238E27FC236}">
                <a16:creationId xmlns:a16="http://schemas.microsoft.com/office/drawing/2014/main" id="{C5C5C56D-2F40-F625-3BD5-16EB44C77CD8}"/>
              </a:ext>
            </a:extLst>
          </p:cNvPr>
          <p:cNvSpPr txBox="1">
            <a:spLocks/>
          </p:cNvSpPr>
          <p:nvPr/>
        </p:nvSpPr>
        <p:spPr>
          <a:xfrm>
            <a:off x="253773" y="3838595"/>
            <a:ext cx="8487565" cy="738285"/>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spcAft>
                <a:spcPts val="500"/>
              </a:spcAft>
              <a:buClr>
                <a:sysClr val="windowText" lastClr="000000">
                  <a:lumMod val="50000"/>
                  <a:lumOff val="50000"/>
                </a:sysClr>
              </a:buClr>
              <a:defRPr/>
            </a:pPr>
            <a:endParaRPr lang="en-US" dirty="0">
              <a:solidFill>
                <a:sysClr val="windowText" lastClr="000000"/>
              </a:solidFill>
            </a:endParaRPr>
          </a:p>
        </p:txBody>
      </p:sp>
      <p:sp>
        <p:nvSpPr>
          <p:cNvPr id="14" name="Text Placeholder 13">
            <a:extLst>
              <a:ext uri="{FF2B5EF4-FFF2-40B4-BE49-F238E27FC236}">
                <a16:creationId xmlns:a16="http://schemas.microsoft.com/office/drawing/2014/main" id="{548B93EA-7467-5439-E80C-2CF5121C3FA9}"/>
              </a:ext>
            </a:extLst>
          </p:cNvPr>
          <p:cNvSpPr txBox="1">
            <a:spLocks/>
          </p:cNvSpPr>
          <p:nvPr/>
        </p:nvSpPr>
        <p:spPr>
          <a:xfrm>
            <a:off x="252674" y="3829086"/>
            <a:ext cx="8487565" cy="738285"/>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spcAft>
                <a:spcPts val="500"/>
              </a:spcAft>
              <a:buClr>
                <a:sysClr val="windowText" lastClr="000000">
                  <a:lumMod val="50000"/>
                  <a:lumOff val="50000"/>
                </a:sysClr>
              </a:buClr>
              <a:defRPr/>
            </a:pPr>
            <a:r>
              <a:rPr lang="en-US" dirty="0"/>
              <a:t>Lower-extremity strength was grossly preserved.</a:t>
            </a:r>
            <a:endParaRPr lang="en-US" dirty="0">
              <a:solidFill>
                <a:sysClr val="windowText" lastClr="000000"/>
              </a:solidFill>
            </a:endParaRPr>
          </a:p>
        </p:txBody>
      </p:sp>
      <p:sp>
        <p:nvSpPr>
          <p:cNvPr id="19" name="Text Placeholder 13">
            <a:extLst>
              <a:ext uri="{FF2B5EF4-FFF2-40B4-BE49-F238E27FC236}">
                <a16:creationId xmlns:a16="http://schemas.microsoft.com/office/drawing/2014/main" id="{AFB05224-7150-7372-6F3A-AE574B2CFD8E}"/>
              </a:ext>
            </a:extLst>
          </p:cNvPr>
          <p:cNvSpPr txBox="1">
            <a:spLocks/>
          </p:cNvSpPr>
          <p:nvPr/>
        </p:nvSpPr>
        <p:spPr>
          <a:xfrm>
            <a:off x="251575" y="4472472"/>
            <a:ext cx="7962563" cy="738285"/>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Aft>
                <a:spcPts val="500"/>
              </a:spcAft>
              <a:buClr>
                <a:sysClr val="windowText" lastClr="000000">
                  <a:lumMod val="50000"/>
                  <a:lumOff val="50000"/>
                </a:sysClr>
              </a:buClr>
              <a:defRPr/>
            </a:pPr>
            <a:r>
              <a:rPr lang="en-US" dirty="0"/>
              <a:t>Hoffman's sign was negative, deep tendon reflexes were normal, and sensation was diminished. She denied bowel or bladder incontinence and had no saddle anesthesia. </a:t>
            </a:r>
            <a:endParaRPr lang="en-US" dirty="0">
              <a:solidFill>
                <a:sysClr val="windowText" lastClr="000000"/>
              </a:solidFill>
            </a:endParaRPr>
          </a:p>
          <a:p>
            <a:pPr lvl="0">
              <a:spcAft>
                <a:spcPts val="500"/>
              </a:spcAft>
              <a:buClr>
                <a:sysClr val="windowText" lastClr="000000">
                  <a:lumMod val="50000"/>
                  <a:lumOff val="50000"/>
                </a:sysClr>
              </a:buClr>
              <a:defRPr/>
            </a:pPr>
            <a:endParaRPr lang="en-US" dirty="0">
              <a:solidFill>
                <a:sysClr val="windowText" lastClr="000000"/>
              </a:solidFill>
            </a:endParaRPr>
          </a:p>
        </p:txBody>
      </p:sp>
      <p:pic>
        <p:nvPicPr>
          <p:cNvPr id="24" name="Picture 23">
            <a:extLst>
              <a:ext uri="{FF2B5EF4-FFF2-40B4-BE49-F238E27FC236}">
                <a16:creationId xmlns:a16="http://schemas.microsoft.com/office/drawing/2014/main" id="{8EF61F78-0989-7803-9B72-661A6B60E568}"/>
              </a:ext>
            </a:extLst>
          </p:cNvPr>
          <p:cNvPicPr>
            <a:picLocks noChangeAspect="1"/>
          </p:cNvPicPr>
          <p:nvPr/>
        </p:nvPicPr>
        <p:blipFill>
          <a:blip r:embed="rId6"/>
          <a:stretch>
            <a:fillRect/>
          </a:stretch>
        </p:blipFill>
        <p:spPr>
          <a:xfrm>
            <a:off x="8214138" y="1155358"/>
            <a:ext cx="3904242" cy="5200153"/>
          </a:xfrm>
          <a:prstGeom prst="rect">
            <a:avLst/>
          </a:prstGeom>
        </p:spPr>
      </p:pic>
    </p:spTree>
    <p:extLst>
      <p:ext uri="{BB962C8B-B14F-4D97-AF65-F5344CB8AC3E}">
        <p14:creationId xmlns:p14="http://schemas.microsoft.com/office/powerpoint/2010/main" val="4104783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nodePh="1">
                                  <p:stCondLst>
                                    <p:cond delay="0"/>
                                  </p:stCondLst>
                                  <p:endCondLst>
                                    <p:cond evt="begin" delay="0">
                                      <p:tn val="17"/>
                                    </p:cond>
                                  </p:end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p:bldP spid="17" grpId="0"/>
      <p:bldP spid="6" grpId="0"/>
      <p:bldP spid="14" grpId="0"/>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A7AF8-BB0C-247C-B5B9-BC0AEB177986}"/>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DE895B89-5763-0036-5EA0-8BED2F09635C}"/>
              </a:ext>
            </a:extLst>
          </p:cNvPr>
          <p:cNvSpPr/>
          <p:nvPr/>
        </p:nvSpPr>
        <p:spPr>
          <a:xfrm>
            <a:off x="0" y="6341806"/>
            <a:ext cx="12192000" cy="516194"/>
          </a:xfrm>
          <a:prstGeom prst="rect">
            <a:avLst/>
          </a:prstGeom>
          <a:solidFill>
            <a:srgbClr val="0959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12">
            <a:extLst>
              <a:ext uri="{FF2B5EF4-FFF2-40B4-BE49-F238E27FC236}">
                <a16:creationId xmlns:a16="http://schemas.microsoft.com/office/drawing/2014/main" id="{54DE5630-2827-9785-1EDD-C43FAEB8D0CD}"/>
              </a:ext>
            </a:extLst>
          </p:cNvPr>
          <p:cNvSpPr txBox="1">
            <a:spLocks/>
          </p:cNvSpPr>
          <p:nvPr/>
        </p:nvSpPr>
        <p:spPr>
          <a:xfrm>
            <a:off x="6096000" y="278282"/>
            <a:ext cx="5842227" cy="252412"/>
          </a:xfrm>
          <a:prstGeom prst="rect">
            <a:avLst/>
          </a:prstGeom>
        </p:spPr>
        <p:txBody>
          <a:bodyPr anchor="ctr">
            <a:noAutofit/>
          </a:bodyPr>
          <a:lstStyle>
            <a:lvl1pPr marL="0" indent="0" algn="r"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4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1800"/>
              </a:spcAft>
              <a:buClr>
                <a:sysClr val="windowText" lastClr="000000">
                  <a:lumMod val="50000"/>
                  <a:lumOff val="50000"/>
                </a:sysClr>
              </a:buClr>
              <a:buSzPct val="100000"/>
              <a:buFont typeface="Wingdings" charset="2"/>
              <a:buNone/>
              <a:tabLst/>
              <a:defRPr/>
            </a:pPr>
            <a:r>
              <a:rPr kumimoji="0" lang="en-US" sz="1600" b="0" i="0" u="none" strike="noStrike" kern="1200" cap="none" spc="0" normalizeH="0" baseline="0" noProof="0" dirty="0">
                <a:ln>
                  <a:noFill/>
                </a:ln>
                <a:solidFill>
                  <a:sysClr val="windowText" lastClr="000000"/>
                </a:solidFill>
                <a:effectLst/>
                <a:uLnTx/>
                <a:uFillTx/>
                <a:latin typeface="Arial"/>
                <a:ea typeface="+mn-ea"/>
                <a:cs typeface="Arial"/>
              </a:rPr>
              <a:t>Case Study</a:t>
            </a:r>
          </a:p>
        </p:txBody>
      </p:sp>
      <p:sp>
        <p:nvSpPr>
          <p:cNvPr id="23" name="Rectangle 22">
            <a:extLst>
              <a:ext uri="{FF2B5EF4-FFF2-40B4-BE49-F238E27FC236}">
                <a16:creationId xmlns:a16="http://schemas.microsoft.com/office/drawing/2014/main" id="{0E04C438-8EC6-DAAE-83D9-743AFC608F70}"/>
              </a:ext>
            </a:extLst>
          </p:cNvPr>
          <p:cNvSpPr/>
          <p:nvPr/>
        </p:nvSpPr>
        <p:spPr>
          <a:xfrm>
            <a:off x="163563" y="591781"/>
            <a:ext cx="45719" cy="516194"/>
          </a:xfrm>
          <a:prstGeom prst="rect">
            <a:avLst/>
          </a:prstGeom>
          <a:solidFill>
            <a:srgbClr val="0959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5497BB38-7393-FD2A-1631-583D1EB8BBB6}"/>
              </a:ext>
            </a:extLst>
          </p:cNvPr>
          <p:cNvSpPr txBox="1"/>
          <p:nvPr/>
        </p:nvSpPr>
        <p:spPr>
          <a:xfrm>
            <a:off x="5510743" y="6476459"/>
            <a:ext cx="1170513" cy="246888"/>
          </a:xfrm>
          <a:prstGeom prst="rect">
            <a:avLst/>
          </a:prstGeom>
          <a:noFill/>
        </p:spPr>
        <p:txBody>
          <a:bodyPr wrap="none" rtlCol="0">
            <a:spAutoFit/>
          </a:bodyPr>
          <a:lstStyle/>
          <a:p>
            <a:r>
              <a:rPr lang="en-US" sz="1000" dirty="0">
                <a:solidFill>
                  <a:schemeClr val="bg2"/>
                </a:solidFill>
                <a:latin typeface="Arial" panose="020B0604020202020204" pitchFamily="34" charset="0"/>
                <a:cs typeface="Arial" panose="020B0604020202020204" pitchFamily="34" charset="0"/>
              </a:rPr>
              <a:t>Internal Use Only</a:t>
            </a:r>
          </a:p>
        </p:txBody>
      </p:sp>
      <p:grpSp>
        <p:nvGrpSpPr>
          <p:cNvPr id="2" name="Group 1">
            <a:extLst>
              <a:ext uri="{FF2B5EF4-FFF2-40B4-BE49-F238E27FC236}">
                <a16:creationId xmlns:a16="http://schemas.microsoft.com/office/drawing/2014/main" id="{F14ABC17-4289-2070-2A23-2C453BEF73A9}"/>
              </a:ext>
            </a:extLst>
          </p:cNvPr>
          <p:cNvGrpSpPr/>
          <p:nvPr/>
        </p:nvGrpSpPr>
        <p:grpSpPr>
          <a:xfrm>
            <a:off x="590329" y="5739310"/>
            <a:ext cx="585149" cy="1118690"/>
            <a:chOff x="590329" y="5739310"/>
            <a:chExt cx="585149" cy="1118690"/>
          </a:xfrm>
          <a:effectLst>
            <a:outerShdw blurRad="50800" dist="38100" dir="2700000" algn="tl" rotWithShape="0">
              <a:prstClr val="black">
                <a:alpha val="40000"/>
              </a:prstClr>
            </a:outerShdw>
          </a:effectLst>
        </p:grpSpPr>
        <p:sp>
          <p:nvSpPr>
            <p:cNvPr id="8" name="Rectangle 7">
              <a:extLst>
                <a:ext uri="{FF2B5EF4-FFF2-40B4-BE49-F238E27FC236}">
                  <a16:creationId xmlns:a16="http://schemas.microsoft.com/office/drawing/2014/main" id="{A8E31025-7EDA-64D0-45A8-FD5B0F741039}"/>
                </a:ext>
              </a:extLst>
            </p:cNvPr>
            <p:cNvSpPr/>
            <p:nvPr/>
          </p:nvSpPr>
          <p:spPr>
            <a:xfrm>
              <a:off x="590329" y="5739310"/>
              <a:ext cx="585149" cy="1118690"/>
            </a:xfrm>
            <a:prstGeom prst="rect">
              <a:avLst/>
            </a:prstGeom>
            <a:solidFill>
              <a:srgbClr val="0F5E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6">
              <a:extLst>
                <a:ext uri="{FF2B5EF4-FFF2-40B4-BE49-F238E27FC236}">
                  <a16:creationId xmlns:a16="http://schemas.microsoft.com/office/drawing/2014/main" id="{DBC7E330-24AC-5117-0CDA-8F7105660B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3" y="5892658"/>
              <a:ext cx="491360" cy="449148"/>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Title 11">
            <a:extLst>
              <a:ext uri="{FF2B5EF4-FFF2-40B4-BE49-F238E27FC236}">
                <a16:creationId xmlns:a16="http://schemas.microsoft.com/office/drawing/2014/main" id="{EEFC6B80-8E6A-79C4-1922-EA48469413E3}"/>
              </a:ext>
            </a:extLst>
          </p:cNvPr>
          <p:cNvSpPr txBox="1">
            <a:spLocks/>
          </p:cNvSpPr>
          <p:nvPr/>
        </p:nvSpPr>
        <p:spPr>
          <a:xfrm>
            <a:off x="253773" y="530694"/>
            <a:ext cx="11151215" cy="638369"/>
          </a:xfrm>
          <a:prstGeom prst="rect">
            <a:avLst/>
          </a:prstGeom>
        </p:spPr>
        <p:txBody>
          <a:bodyPr anchor="ctr">
            <a:noAutofit/>
          </a:bodyPr>
          <a:lstStyle>
            <a:lvl1pPr algn="l" defTabSz="457200" rtl="0" eaLnBrk="1" latinLnBrk="0" hangingPunct="1">
              <a:lnSpc>
                <a:spcPct val="90000"/>
              </a:lnSpc>
              <a:spcBef>
                <a:spcPct val="0"/>
              </a:spcBef>
              <a:buNone/>
              <a:defRPr sz="4000" b="1" i="0" kern="100" spc="0" baseline="0">
                <a:solidFill>
                  <a:schemeClr val="tx1"/>
                </a:solidFill>
                <a:latin typeface="Arial"/>
                <a:ea typeface="+mj-ea"/>
                <a:cs typeface="Arial"/>
              </a:defRPr>
            </a:lvl1pPr>
          </a:lstStyle>
          <a:p>
            <a:pPr lvl="0">
              <a:defRPr/>
            </a:pPr>
            <a:r>
              <a:rPr lang="en-US" sz="3200" b="0" dirty="0"/>
              <a:t>Imaging</a:t>
            </a:r>
            <a:endParaRPr lang="en-US" sz="3000" b="0" dirty="0">
              <a:solidFill>
                <a:sysClr val="windowText" lastClr="000000"/>
              </a:solidFill>
            </a:endParaRPr>
          </a:p>
        </p:txBody>
      </p:sp>
      <p:sp>
        <p:nvSpPr>
          <p:cNvPr id="4" name="Text Placeholder 13">
            <a:extLst>
              <a:ext uri="{FF2B5EF4-FFF2-40B4-BE49-F238E27FC236}">
                <a16:creationId xmlns:a16="http://schemas.microsoft.com/office/drawing/2014/main" id="{6E7377B3-448E-357A-252E-23F2C2524BF7}"/>
              </a:ext>
            </a:extLst>
          </p:cNvPr>
          <p:cNvSpPr txBox="1">
            <a:spLocks/>
          </p:cNvSpPr>
          <p:nvPr/>
        </p:nvSpPr>
        <p:spPr>
          <a:xfrm>
            <a:off x="253771" y="1421475"/>
            <a:ext cx="3907328" cy="712789"/>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Aft>
                <a:spcPts val="500"/>
              </a:spcAft>
              <a:buClr>
                <a:sysClr val="windowText" lastClr="000000">
                  <a:lumMod val="50000"/>
                  <a:lumOff val="50000"/>
                </a:sysClr>
              </a:buClr>
              <a:defRPr/>
            </a:pPr>
            <a:r>
              <a:rPr lang="en-US" dirty="0"/>
              <a:t>Non-contrast CT: severe pathologic compression deformity of C4 </a:t>
            </a:r>
            <a:endParaRPr lang="en-US" dirty="0">
              <a:solidFill>
                <a:sysClr val="windowText" lastClr="000000"/>
              </a:solidFill>
            </a:endParaRPr>
          </a:p>
        </p:txBody>
      </p:sp>
      <p:pic>
        <p:nvPicPr>
          <p:cNvPr id="5" name="Picture 4" descr="A green clock with a arrow pointing to the center&#10;&#10;Description automatically generated">
            <a:extLst>
              <a:ext uri="{FF2B5EF4-FFF2-40B4-BE49-F238E27FC236}">
                <a16:creationId xmlns:a16="http://schemas.microsoft.com/office/drawing/2014/main" id="{A9E66336-3A9E-8E88-3E74-2E6C4796D27F}"/>
              </a:ext>
            </a:extLst>
          </p:cNvPr>
          <p:cNvPicPr>
            <a:picLocks noChangeAspect="1"/>
          </p:cNvPicPr>
          <p:nvPr/>
        </p:nvPicPr>
        <p:blipFill>
          <a:blip r:embed="rId4"/>
          <a:stretch>
            <a:fillRect/>
          </a:stretch>
        </p:blipFill>
        <p:spPr>
          <a:xfrm>
            <a:off x="9834277" y="95297"/>
            <a:ext cx="663964" cy="618383"/>
          </a:xfrm>
          <a:prstGeom prst="rect">
            <a:avLst/>
          </a:prstGeom>
        </p:spPr>
      </p:pic>
      <p:sp>
        <p:nvSpPr>
          <p:cNvPr id="12" name="Text Placeholder 13">
            <a:extLst>
              <a:ext uri="{FF2B5EF4-FFF2-40B4-BE49-F238E27FC236}">
                <a16:creationId xmlns:a16="http://schemas.microsoft.com/office/drawing/2014/main" id="{2E406618-688E-9949-7C52-801928D720E6}"/>
              </a:ext>
            </a:extLst>
          </p:cNvPr>
          <p:cNvSpPr txBox="1">
            <a:spLocks/>
          </p:cNvSpPr>
          <p:nvPr/>
        </p:nvSpPr>
        <p:spPr>
          <a:xfrm>
            <a:off x="253771" y="2022990"/>
            <a:ext cx="9580505" cy="466296"/>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spcAft>
                <a:spcPts val="500"/>
              </a:spcAft>
              <a:buClr>
                <a:sysClr val="windowText" lastClr="000000">
                  <a:lumMod val="50000"/>
                  <a:lumOff val="50000"/>
                </a:sysClr>
              </a:buClr>
              <a:defRPr/>
            </a:pPr>
            <a:endParaRPr lang="en-US" dirty="0">
              <a:solidFill>
                <a:sysClr val="windowText" lastClr="000000"/>
              </a:solidFill>
            </a:endParaRPr>
          </a:p>
        </p:txBody>
      </p:sp>
      <p:sp>
        <p:nvSpPr>
          <p:cNvPr id="13" name="Text Placeholder 13">
            <a:extLst>
              <a:ext uri="{FF2B5EF4-FFF2-40B4-BE49-F238E27FC236}">
                <a16:creationId xmlns:a16="http://schemas.microsoft.com/office/drawing/2014/main" id="{8C4C92E7-2BEA-B45F-F538-0BA96E53ACE9}"/>
              </a:ext>
            </a:extLst>
          </p:cNvPr>
          <p:cNvSpPr txBox="1">
            <a:spLocks/>
          </p:cNvSpPr>
          <p:nvPr/>
        </p:nvSpPr>
        <p:spPr>
          <a:xfrm>
            <a:off x="252676" y="2520161"/>
            <a:ext cx="9580505" cy="466296"/>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500"/>
              </a:spcAft>
              <a:buClr>
                <a:sysClr val="windowText" lastClr="000000">
                  <a:lumMod val="50000"/>
                  <a:lumOff val="50000"/>
                </a:sysClr>
              </a:buClr>
              <a:buSzPct val="100000"/>
              <a:buFont typeface="Wingdings" charset="2"/>
              <a:buNone/>
              <a:tabLst/>
              <a:defRPr/>
            </a:pPr>
            <a:endParaRPr lang="en-US" dirty="0">
              <a:solidFill>
                <a:sysClr val="windowText" lastClr="000000"/>
              </a:solidFill>
            </a:endParaRPr>
          </a:p>
        </p:txBody>
      </p:sp>
      <p:sp>
        <p:nvSpPr>
          <p:cNvPr id="6" name="Text Placeholder 13">
            <a:extLst>
              <a:ext uri="{FF2B5EF4-FFF2-40B4-BE49-F238E27FC236}">
                <a16:creationId xmlns:a16="http://schemas.microsoft.com/office/drawing/2014/main" id="{C417CEB9-5823-9E8D-9983-DE8EF5F4E8C8}"/>
              </a:ext>
            </a:extLst>
          </p:cNvPr>
          <p:cNvSpPr txBox="1">
            <a:spLocks/>
          </p:cNvSpPr>
          <p:nvPr/>
        </p:nvSpPr>
        <p:spPr>
          <a:xfrm>
            <a:off x="253773" y="3838595"/>
            <a:ext cx="8487565" cy="738285"/>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spcAft>
                <a:spcPts val="500"/>
              </a:spcAft>
              <a:buClr>
                <a:sysClr val="windowText" lastClr="000000">
                  <a:lumMod val="50000"/>
                  <a:lumOff val="50000"/>
                </a:sysClr>
              </a:buClr>
              <a:defRPr/>
            </a:pPr>
            <a:endParaRPr lang="en-US" dirty="0">
              <a:solidFill>
                <a:sysClr val="windowText" lastClr="000000"/>
              </a:solidFill>
            </a:endParaRPr>
          </a:p>
        </p:txBody>
      </p:sp>
      <p:pic>
        <p:nvPicPr>
          <p:cNvPr id="18" name="Picture 17">
            <a:extLst>
              <a:ext uri="{FF2B5EF4-FFF2-40B4-BE49-F238E27FC236}">
                <a16:creationId xmlns:a16="http://schemas.microsoft.com/office/drawing/2014/main" id="{A0526D8D-1804-9EB5-605A-15025EDA4D5F}"/>
              </a:ext>
            </a:extLst>
          </p:cNvPr>
          <p:cNvPicPr>
            <a:picLocks noChangeAspect="1"/>
          </p:cNvPicPr>
          <p:nvPr/>
        </p:nvPicPr>
        <p:blipFill>
          <a:blip r:embed="rId5"/>
          <a:srcRect l="34256" r="33042" b="11373"/>
          <a:stretch>
            <a:fillRect/>
          </a:stretch>
        </p:blipFill>
        <p:spPr>
          <a:xfrm>
            <a:off x="4712820" y="1577543"/>
            <a:ext cx="3155428" cy="4568374"/>
          </a:xfrm>
          <a:prstGeom prst="rect">
            <a:avLst/>
          </a:prstGeom>
        </p:spPr>
      </p:pic>
      <p:pic>
        <p:nvPicPr>
          <p:cNvPr id="21" name="Picture 20">
            <a:extLst>
              <a:ext uri="{FF2B5EF4-FFF2-40B4-BE49-F238E27FC236}">
                <a16:creationId xmlns:a16="http://schemas.microsoft.com/office/drawing/2014/main" id="{92CD7809-2EC4-30B0-F04E-260A38ED4F5B}"/>
              </a:ext>
            </a:extLst>
          </p:cNvPr>
          <p:cNvPicPr>
            <a:picLocks noChangeAspect="1"/>
          </p:cNvPicPr>
          <p:nvPr/>
        </p:nvPicPr>
        <p:blipFill>
          <a:blip r:embed="rId6"/>
          <a:stretch>
            <a:fillRect/>
          </a:stretch>
        </p:blipFill>
        <p:spPr>
          <a:xfrm>
            <a:off x="8370090" y="1574157"/>
            <a:ext cx="3465689" cy="4571760"/>
          </a:xfrm>
          <a:prstGeom prst="rect">
            <a:avLst/>
          </a:prstGeom>
        </p:spPr>
      </p:pic>
      <p:sp>
        <p:nvSpPr>
          <p:cNvPr id="26" name="Text Placeholder 13">
            <a:extLst>
              <a:ext uri="{FF2B5EF4-FFF2-40B4-BE49-F238E27FC236}">
                <a16:creationId xmlns:a16="http://schemas.microsoft.com/office/drawing/2014/main" id="{A5B5A9C4-072C-8CD7-FC6D-13746346CB59}"/>
              </a:ext>
            </a:extLst>
          </p:cNvPr>
          <p:cNvSpPr txBox="1">
            <a:spLocks/>
          </p:cNvSpPr>
          <p:nvPr/>
        </p:nvSpPr>
        <p:spPr>
          <a:xfrm>
            <a:off x="252676" y="2468164"/>
            <a:ext cx="4556605" cy="712789"/>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Aft>
                <a:spcPts val="500"/>
              </a:spcAft>
              <a:buClr>
                <a:sysClr val="windowText" lastClr="000000">
                  <a:lumMod val="50000"/>
                  <a:lumOff val="50000"/>
                </a:sysClr>
              </a:buClr>
              <a:defRPr/>
            </a:pPr>
            <a:r>
              <a:rPr lang="en-US" dirty="0"/>
              <a:t>MRI w contrast: severe spinal canal stenosis, with mild myelopathy</a:t>
            </a:r>
            <a:endParaRPr lang="en-US" dirty="0">
              <a:solidFill>
                <a:sysClr val="windowText" lastClr="000000"/>
              </a:solidFill>
            </a:endParaRPr>
          </a:p>
        </p:txBody>
      </p:sp>
    </p:spTree>
    <p:extLst>
      <p:ext uri="{BB962C8B-B14F-4D97-AF65-F5344CB8AC3E}">
        <p14:creationId xmlns:p14="http://schemas.microsoft.com/office/powerpoint/2010/main" val="2954329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nodePh="1">
                                  <p:stCondLst>
                                    <p:cond delay="0"/>
                                  </p:stCondLst>
                                  <p:endCondLst>
                                    <p:cond evt="begin" delay="0">
                                      <p:tn val="9"/>
                                    </p:cond>
                                  </p:end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CF809-B617-CC46-590C-72378C743388}"/>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4A89DD18-D06E-DAE3-2FA5-7AEF797A876A}"/>
              </a:ext>
            </a:extLst>
          </p:cNvPr>
          <p:cNvSpPr/>
          <p:nvPr/>
        </p:nvSpPr>
        <p:spPr>
          <a:xfrm>
            <a:off x="0" y="6341806"/>
            <a:ext cx="12192000" cy="516194"/>
          </a:xfrm>
          <a:prstGeom prst="rect">
            <a:avLst/>
          </a:prstGeom>
          <a:solidFill>
            <a:srgbClr val="0959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12">
            <a:extLst>
              <a:ext uri="{FF2B5EF4-FFF2-40B4-BE49-F238E27FC236}">
                <a16:creationId xmlns:a16="http://schemas.microsoft.com/office/drawing/2014/main" id="{C963E149-BFEF-D214-4F5A-3374904D912D}"/>
              </a:ext>
            </a:extLst>
          </p:cNvPr>
          <p:cNvSpPr txBox="1">
            <a:spLocks/>
          </p:cNvSpPr>
          <p:nvPr/>
        </p:nvSpPr>
        <p:spPr>
          <a:xfrm>
            <a:off x="6096000" y="278282"/>
            <a:ext cx="5842227" cy="252412"/>
          </a:xfrm>
          <a:prstGeom prst="rect">
            <a:avLst/>
          </a:prstGeom>
        </p:spPr>
        <p:txBody>
          <a:bodyPr anchor="ctr">
            <a:noAutofit/>
          </a:bodyPr>
          <a:lstStyle>
            <a:lvl1pPr marL="0" indent="0" algn="r"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4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1800"/>
              </a:spcAft>
              <a:buClr>
                <a:sysClr val="windowText" lastClr="000000">
                  <a:lumMod val="50000"/>
                  <a:lumOff val="50000"/>
                </a:sysClr>
              </a:buClr>
              <a:buSzPct val="100000"/>
              <a:buFont typeface="Wingdings" charset="2"/>
              <a:buNone/>
              <a:tabLst/>
              <a:defRPr/>
            </a:pPr>
            <a:r>
              <a:rPr kumimoji="0" lang="en-US" sz="1600" b="0" i="0" u="none" strike="noStrike" kern="1200" cap="none" spc="0" normalizeH="0" baseline="0" noProof="0" dirty="0">
                <a:ln>
                  <a:noFill/>
                </a:ln>
                <a:solidFill>
                  <a:sysClr val="windowText" lastClr="000000"/>
                </a:solidFill>
                <a:effectLst/>
                <a:uLnTx/>
                <a:uFillTx/>
                <a:latin typeface="Arial"/>
                <a:ea typeface="+mn-ea"/>
                <a:cs typeface="Arial"/>
              </a:rPr>
              <a:t>Case Study</a:t>
            </a:r>
          </a:p>
        </p:txBody>
      </p:sp>
      <p:sp>
        <p:nvSpPr>
          <p:cNvPr id="23" name="Rectangle 22">
            <a:extLst>
              <a:ext uri="{FF2B5EF4-FFF2-40B4-BE49-F238E27FC236}">
                <a16:creationId xmlns:a16="http://schemas.microsoft.com/office/drawing/2014/main" id="{8B1A3CE5-80D2-692A-299B-E5EFBDD1BE58}"/>
              </a:ext>
            </a:extLst>
          </p:cNvPr>
          <p:cNvSpPr/>
          <p:nvPr/>
        </p:nvSpPr>
        <p:spPr>
          <a:xfrm>
            <a:off x="163563" y="591781"/>
            <a:ext cx="45719" cy="516194"/>
          </a:xfrm>
          <a:prstGeom prst="rect">
            <a:avLst/>
          </a:prstGeom>
          <a:solidFill>
            <a:srgbClr val="0959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C2D00D0E-7775-B7DA-9889-B19F88094E17}"/>
              </a:ext>
            </a:extLst>
          </p:cNvPr>
          <p:cNvSpPr txBox="1"/>
          <p:nvPr/>
        </p:nvSpPr>
        <p:spPr>
          <a:xfrm>
            <a:off x="5510743" y="6476459"/>
            <a:ext cx="1170513" cy="246888"/>
          </a:xfrm>
          <a:prstGeom prst="rect">
            <a:avLst/>
          </a:prstGeom>
          <a:noFill/>
        </p:spPr>
        <p:txBody>
          <a:bodyPr wrap="none" rtlCol="0">
            <a:spAutoFit/>
          </a:bodyPr>
          <a:lstStyle/>
          <a:p>
            <a:r>
              <a:rPr lang="en-US" sz="1000" dirty="0">
                <a:solidFill>
                  <a:schemeClr val="bg2"/>
                </a:solidFill>
                <a:latin typeface="Arial" panose="020B0604020202020204" pitchFamily="34" charset="0"/>
                <a:cs typeface="Arial" panose="020B0604020202020204" pitchFamily="34" charset="0"/>
              </a:rPr>
              <a:t>Internal Use Only</a:t>
            </a:r>
          </a:p>
        </p:txBody>
      </p:sp>
      <p:grpSp>
        <p:nvGrpSpPr>
          <p:cNvPr id="2" name="Group 1">
            <a:extLst>
              <a:ext uri="{FF2B5EF4-FFF2-40B4-BE49-F238E27FC236}">
                <a16:creationId xmlns:a16="http://schemas.microsoft.com/office/drawing/2014/main" id="{D7907666-DF58-0FBC-834F-8BC24BE921C6}"/>
              </a:ext>
            </a:extLst>
          </p:cNvPr>
          <p:cNvGrpSpPr/>
          <p:nvPr/>
        </p:nvGrpSpPr>
        <p:grpSpPr>
          <a:xfrm>
            <a:off x="590329" y="5739310"/>
            <a:ext cx="585149" cy="1118690"/>
            <a:chOff x="590329" y="5739310"/>
            <a:chExt cx="585149" cy="1118690"/>
          </a:xfrm>
          <a:effectLst>
            <a:outerShdw blurRad="50800" dist="38100" dir="2700000" algn="tl" rotWithShape="0">
              <a:prstClr val="black">
                <a:alpha val="40000"/>
              </a:prstClr>
            </a:outerShdw>
          </a:effectLst>
        </p:grpSpPr>
        <p:sp>
          <p:nvSpPr>
            <p:cNvPr id="8" name="Rectangle 7">
              <a:extLst>
                <a:ext uri="{FF2B5EF4-FFF2-40B4-BE49-F238E27FC236}">
                  <a16:creationId xmlns:a16="http://schemas.microsoft.com/office/drawing/2014/main" id="{429D6FB7-107E-9CA2-F559-4E210D69355A}"/>
                </a:ext>
              </a:extLst>
            </p:cNvPr>
            <p:cNvSpPr/>
            <p:nvPr/>
          </p:nvSpPr>
          <p:spPr>
            <a:xfrm>
              <a:off x="590329" y="5739310"/>
              <a:ext cx="585149" cy="1118690"/>
            </a:xfrm>
            <a:prstGeom prst="rect">
              <a:avLst/>
            </a:prstGeom>
            <a:solidFill>
              <a:srgbClr val="0F5E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6">
              <a:extLst>
                <a:ext uri="{FF2B5EF4-FFF2-40B4-BE49-F238E27FC236}">
                  <a16:creationId xmlns:a16="http://schemas.microsoft.com/office/drawing/2014/main" id="{67F2AA59-7525-F5A1-8DA1-555E45811C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3" y="5892658"/>
              <a:ext cx="491360" cy="449148"/>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Title 11">
            <a:extLst>
              <a:ext uri="{FF2B5EF4-FFF2-40B4-BE49-F238E27FC236}">
                <a16:creationId xmlns:a16="http://schemas.microsoft.com/office/drawing/2014/main" id="{0B8A4C40-9BB5-2809-EFE8-8B0F3D35F0E3}"/>
              </a:ext>
            </a:extLst>
          </p:cNvPr>
          <p:cNvSpPr txBox="1">
            <a:spLocks/>
          </p:cNvSpPr>
          <p:nvPr/>
        </p:nvSpPr>
        <p:spPr>
          <a:xfrm>
            <a:off x="253773" y="530694"/>
            <a:ext cx="11151215" cy="638369"/>
          </a:xfrm>
          <a:prstGeom prst="rect">
            <a:avLst/>
          </a:prstGeom>
        </p:spPr>
        <p:txBody>
          <a:bodyPr anchor="ctr">
            <a:noAutofit/>
          </a:bodyPr>
          <a:lstStyle>
            <a:lvl1pPr algn="l" defTabSz="457200" rtl="0" eaLnBrk="1" latinLnBrk="0" hangingPunct="1">
              <a:lnSpc>
                <a:spcPct val="90000"/>
              </a:lnSpc>
              <a:spcBef>
                <a:spcPct val="0"/>
              </a:spcBef>
              <a:buNone/>
              <a:defRPr sz="4000" b="1" i="0" kern="100" spc="0" baseline="0">
                <a:solidFill>
                  <a:schemeClr val="tx1"/>
                </a:solidFill>
                <a:latin typeface="Arial"/>
                <a:ea typeface="+mj-ea"/>
                <a:cs typeface="Arial"/>
              </a:defRPr>
            </a:lvl1pPr>
          </a:lstStyle>
          <a:p>
            <a:pPr lvl="0">
              <a:defRPr/>
            </a:pPr>
            <a:r>
              <a:rPr lang="en-US" sz="3200" b="0" dirty="0">
                <a:solidFill>
                  <a:sysClr val="windowText" lastClr="000000"/>
                </a:solidFill>
              </a:rPr>
              <a:t>Operative Management</a:t>
            </a:r>
            <a:endParaRPr lang="en-US" sz="3000" b="0" dirty="0">
              <a:solidFill>
                <a:sysClr val="windowText" lastClr="000000"/>
              </a:solidFill>
            </a:endParaRPr>
          </a:p>
        </p:txBody>
      </p:sp>
      <p:sp>
        <p:nvSpPr>
          <p:cNvPr id="4" name="Text Placeholder 13">
            <a:extLst>
              <a:ext uri="{FF2B5EF4-FFF2-40B4-BE49-F238E27FC236}">
                <a16:creationId xmlns:a16="http://schemas.microsoft.com/office/drawing/2014/main" id="{2C914580-4FE5-FBCF-61C9-BF15FB78A94A}"/>
              </a:ext>
            </a:extLst>
          </p:cNvPr>
          <p:cNvSpPr txBox="1">
            <a:spLocks/>
          </p:cNvSpPr>
          <p:nvPr/>
        </p:nvSpPr>
        <p:spPr>
          <a:xfrm>
            <a:off x="253771" y="1421475"/>
            <a:ext cx="3253357" cy="712789"/>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Aft>
                <a:spcPts val="500"/>
              </a:spcAft>
              <a:buClr>
                <a:sysClr val="windowText" lastClr="000000">
                  <a:lumMod val="50000"/>
                  <a:lumOff val="50000"/>
                </a:sysClr>
              </a:buClr>
              <a:defRPr/>
            </a:pPr>
            <a:r>
              <a:rPr lang="en-US" dirty="0"/>
              <a:t>Two-level (C4, C5) anterior cervical corpectomy with cage reconstruction and plating (C3–C6)</a:t>
            </a:r>
            <a:endParaRPr lang="en-US" dirty="0">
              <a:solidFill>
                <a:sysClr val="windowText" lastClr="000000"/>
              </a:solidFill>
            </a:endParaRPr>
          </a:p>
        </p:txBody>
      </p:sp>
      <p:pic>
        <p:nvPicPr>
          <p:cNvPr id="5" name="Picture 4" descr="A green clock with a arrow pointing to the center&#10;&#10;Description automatically generated">
            <a:extLst>
              <a:ext uri="{FF2B5EF4-FFF2-40B4-BE49-F238E27FC236}">
                <a16:creationId xmlns:a16="http://schemas.microsoft.com/office/drawing/2014/main" id="{E096C81E-2D4E-D015-2E95-0D62CFF5DE4C}"/>
              </a:ext>
            </a:extLst>
          </p:cNvPr>
          <p:cNvPicPr>
            <a:picLocks noChangeAspect="1"/>
          </p:cNvPicPr>
          <p:nvPr/>
        </p:nvPicPr>
        <p:blipFill>
          <a:blip r:embed="rId4"/>
          <a:stretch>
            <a:fillRect/>
          </a:stretch>
        </p:blipFill>
        <p:spPr>
          <a:xfrm>
            <a:off x="9834277" y="95297"/>
            <a:ext cx="663964" cy="618383"/>
          </a:xfrm>
          <a:prstGeom prst="rect">
            <a:avLst/>
          </a:prstGeom>
        </p:spPr>
      </p:pic>
      <p:sp>
        <p:nvSpPr>
          <p:cNvPr id="12" name="Text Placeholder 13">
            <a:extLst>
              <a:ext uri="{FF2B5EF4-FFF2-40B4-BE49-F238E27FC236}">
                <a16:creationId xmlns:a16="http://schemas.microsoft.com/office/drawing/2014/main" id="{8CB59389-46BE-0E4D-2B7A-4509CE68CF13}"/>
              </a:ext>
            </a:extLst>
          </p:cNvPr>
          <p:cNvSpPr txBox="1">
            <a:spLocks/>
          </p:cNvSpPr>
          <p:nvPr/>
        </p:nvSpPr>
        <p:spPr>
          <a:xfrm>
            <a:off x="253771" y="2022990"/>
            <a:ext cx="9580505" cy="466296"/>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spcAft>
                <a:spcPts val="500"/>
              </a:spcAft>
              <a:buClr>
                <a:sysClr val="windowText" lastClr="000000">
                  <a:lumMod val="50000"/>
                  <a:lumOff val="50000"/>
                </a:sysClr>
              </a:buClr>
              <a:defRPr/>
            </a:pPr>
            <a:endParaRPr lang="en-US" dirty="0">
              <a:solidFill>
                <a:sysClr val="windowText" lastClr="000000"/>
              </a:solidFill>
            </a:endParaRPr>
          </a:p>
        </p:txBody>
      </p:sp>
      <p:sp>
        <p:nvSpPr>
          <p:cNvPr id="13" name="Text Placeholder 13">
            <a:extLst>
              <a:ext uri="{FF2B5EF4-FFF2-40B4-BE49-F238E27FC236}">
                <a16:creationId xmlns:a16="http://schemas.microsoft.com/office/drawing/2014/main" id="{C0D6BE1E-99A6-C353-DA3E-1443906C417F}"/>
              </a:ext>
            </a:extLst>
          </p:cNvPr>
          <p:cNvSpPr txBox="1">
            <a:spLocks/>
          </p:cNvSpPr>
          <p:nvPr/>
        </p:nvSpPr>
        <p:spPr>
          <a:xfrm>
            <a:off x="252676" y="2520161"/>
            <a:ext cx="9580505" cy="466296"/>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500"/>
              </a:spcAft>
              <a:buClr>
                <a:sysClr val="windowText" lastClr="000000">
                  <a:lumMod val="50000"/>
                  <a:lumOff val="50000"/>
                </a:sysClr>
              </a:buClr>
              <a:buSzPct val="100000"/>
              <a:buFont typeface="Wingdings" charset="2"/>
              <a:buNone/>
              <a:tabLst/>
              <a:defRPr/>
            </a:pPr>
            <a:endParaRPr lang="en-US" dirty="0">
              <a:solidFill>
                <a:sysClr val="windowText" lastClr="000000"/>
              </a:solidFill>
            </a:endParaRPr>
          </a:p>
        </p:txBody>
      </p:sp>
      <p:sp>
        <p:nvSpPr>
          <p:cNvPr id="6" name="Text Placeholder 13">
            <a:extLst>
              <a:ext uri="{FF2B5EF4-FFF2-40B4-BE49-F238E27FC236}">
                <a16:creationId xmlns:a16="http://schemas.microsoft.com/office/drawing/2014/main" id="{3FB282DE-B3F7-BB32-9E2D-593C32584415}"/>
              </a:ext>
            </a:extLst>
          </p:cNvPr>
          <p:cNvSpPr txBox="1">
            <a:spLocks/>
          </p:cNvSpPr>
          <p:nvPr/>
        </p:nvSpPr>
        <p:spPr>
          <a:xfrm>
            <a:off x="253773" y="3838595"/>
            <a:ext cx="8487565" cy="738285"/>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spcAft>
                <a:spcPts val="500"/>
              </a:spcAft>
              <a:buClr>
                <a:sysClr val="windowText" lastClr="000000">
                  <a:lumMod val="50000"/>
                  <a:lumOff val="50000"/>
                </a:sysClr>
              </a:buClr>
              <a:defRPr/>
            </a:pPr>
            <a:endParaRPr lang="en-US" dirty="0">
              <a:solidFill>
                <a:sysClr val="windowText" lastClr="000000"/>
              </a:solidFill>
            </a:endParaRPr>
          </a:p>
        </p:txBody>
      </p:sp>
      <p:sp>
        <p:nvSpPr>
          <p:cNvPr id="16" name="Text Placeholder 13">
            <a:extLst>
              <a:ext uri="{FF2B5EF4-FFF2-40B4-BE49-F238E27FC236}">
                <a16:creationId xmlns:a16="http://schemas.microsoft.com/office/drawing/2014/main" id="{234976F3-DCE8-B537-C39D-29C6819B9D2E}"/>
              </a:ext>
            </a:extLst>
          </p:cNvPr>
          <p:cNvSpPr txBox="1">
            <a:spLocks/>
          </p:cNvSpPr>
          <p:nvPr/>
        </p:nvSpPr>
        <p:spPr>
          <a:xfrm>
            <a:off x="253773" y="2854882"/>
            <a:ext cx="6552143" cy="712789"/>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MEP/SSEP monitoring</a:t>
            </a:r>
          </a:p>
        </p:txBody>
      </p:sp>
      <p:pic>
        <p:nvPicPr>
          <p:cNvPr id="24" name="Picture 23">
            <a:extLst>
              <a:ext uri="{FF2B5EF4-FFF2-40B4-BE49-F238E27FC236}">
                <a16:creationId xmlns:a16="http://schemas.microsoft.com/office/drawing/2014/main" id="{21752B67-5FB5-B0B7-9552-81471DB68FC6}"/>
              </a:ext>
            </a:extLst>
          </p:cNvPr>
          <p:cNvPicPr>
            <a:picLocks noChangeAspect="1"/>
          </p:cNvPicPr>
          <p:nvPr/>
        </p:nvPicPr>
        <p:blipFill>
          <a:blip r:embed="rId5"/>
          <a:stretch>
            <a:fillRect/>
          </a:stretch>
        </p:blipFill>
        <p:spPr>
          <a:xfrm>
            <a:off x="3987477" y="1523450"/>
            <a:ext cx="7950749" cy="4615500"/>
          </a:xfrm>
          <a:prstGeom prst="rect">
            <a:avLst/>
          </a:prstGeom>
        </p:spPr>
      </p:pic>
    </p:spTree>
    <p:extLst>
      <p:ext uri="{BB962C8B-B14F-4D97-AF65-F5344CB8AC3E}">
        <p14:creationId xmlns:p14="http://schemas.microsoft.com/office/powerpoint/2010/main" val="2154214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nodePh="1">
                                  <p:stCondLst>
                                    <p:cond delay="0"/>
                                  </p:stCondLst>
                                  <p:endCondLst>
                                    <p:cond evt="begin" delay="0">
                                      <p:tn val="9"/>
                                    </p:cond>
                                  </p:end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46903-15E3-E69F-253F-82952EBC08AA}"/>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C9C7981F-7E68-6E11-4903-14DCE5E8C73F}"/>
              </a:ext>
            </a:extLst>
          </p:cNvPr>
          <p:cNvSpPr/>
          <p:nvPr/>
        </p:nvSpPr>
        <p:spPr>
          <a:xfrm>
            <a:off x="0" y="6341806"/>
            <a:ext cx="12192000" cy="516194"/>
          </a:xfrm>
          <a:prstGeom prst="rect">
            <a:avLst/>
          </a:prstGeom>
          <a:solidFill>
            <a:srgbClr val="0959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12">
            <a:extLst>
              <a:ext uri="{FF2B5EF4-FFF2-40B4-BE49-F238E27FC236}">
                <a16:creationId xmlns:a16="http://schemas.microsoft.com/office/drawing/2014/main" id="{A0BC06B3-2F51-04B0-E55D-CD5EF273341F}"/>
              </a:ext>
            </a:extLst>
          </p:cNvPr>
          <p:cNvSpPr txBox="1">
            <a:spLocks/>
          </p:cNvSpPr>
          <p:nvPr/>
        </p:nvSpPr>
        <p:spPr>
          <a:xfrm>
            <a:off x="6096000" y="278282"/>
            <a:ext cx="5842227" cy="252412"/>
          </a:xfrm>
          <a:prstGeom prst="rect">
            <a:avLst/>
          </a:prstGeom>
        </p:spPr>
        <p:txBody>
          <a:bodyPr anchor="ctr">
            <a:noAutofit/>
          </a:bodyPr>
          <a:lstStyle>
            <a:lvl1pPr marL="0" indent="0" algn="r"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4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1800"/>
              </a:spcAft>
              <a:buClr>
                <a:sysClr val="windowText" lastClr="000000">
                  <a:lumMod val="50000"/>
                  <a:lumOff val="50000"/>
                </a:sysClr>
              </a:buClr>
              <a:buSzPct val="100000"/>
              <a:buFont typeface="Wingdings" charset="2"/>
              <a:buNone/>
              <a:tabLst/>
              <a:defRPr/>
            </a:pPr>
            <a:r>
              <a:rPr kumimoji="0" lang="en-US" sz="1600" b="0" i="0" u="none" strike="noStrike" kern="1200" cap="none" spc="0" normalizeH="0" baseline="0" noProof="0" dirty="0">
                <a:ln>
                  <a:noFill/>
                </a:ln>
                <a:solidFill>
                  <a:sysClr val="windowText" lastClr="000000"/>
                </a:solidFill>
                <a:effectLst/>
                <a:uLnTx/>
                <a:uFillTx/>
                <a:latin typeface="Arial"/>
                <a:ea typeface="+mn-ea"/>
                <a:cs typeface="Arial"/>
              </a:rPr>
              <a:t>Case Study</a:t>
            </a:r>
          </a:p>
        </p:txBody>
      </p:sp>
      <p:sp>
        <p:nvSpPr>
          <p:cNvPr id="23" name="Rectangle 22">
            <a:extLst>
              <a:ext uri="{FF2B5EF4-FFF2-40B4-BE49-F238E27FC236}">
                <a16:creationId xmlns:a16="http://schemas.microsoft.com/office/drawing/2014/main" id="{96ADBE0C-C4C0-BEC2-8124-14C246D572D2}"/>
              </a:ext>
            </a:extLst>
          </p:cNvPr>
          <p:cNvSpPr/>
          <p:nvPr/>
        </p:nvSpPr>
        <p:spPr>
          <a:xfrm>
            <a:off x="163563" y="591781"/>
            <a:ext cx="45719" cy="516194"/>
          </a:xfrm>
          <a:prstGeom prst="rect">
            <a:avLst/>
          </a:prstGeom>
          <a:solidFill>
            <a:srgbClr val="0959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2E7CB6BA-077B-4BE5-F2DE-172326EBC615}"/>
              </a:ext>
            </a:extLst>
          </p:cNvPr>
          <p:cNvSpPr txBox="1"/>
          <p:nvPr/>
        </p:nvSpPr>
        <p:spPr>
          <a:xfrm>
            <a:off x="5510743" y="6476459"/>
            <a:ext cx="1170513" cy="246888"/>
          </a:xfrm>
          <a:prstGeom prst="rect">
            <a:avLst/>
          </a:prstGeom>
          <a:noFill/>
        </p:spPr>
        <p:txBody>
          <a:bodyPr wrap="none" rtlCol="0">
            <a:spAutoFit/>
          </a:bodyPr>
          <a:lstStyle/>
          <a:p>
            <a:r>
              <a:rPr lang="en-US" sz="1000" dirty="0">
                <a:solidFill>
                  <a:schemeClr val="bg2"/>
                </a:solidFill>
                <a:latin typeface="Arial" panose="020B0604020202020204" pitchFamily="34" charset="0"/>
                <a:cs typeface="Arial" panose="020B0604020202020204" pitchFamily="34" charset="0"/>
              </a:rPr>
              <a:t>Internal Use Only</a:t>
            </a:r>
          </a:p>
        </p:txBody>
      </p:sp>
      <p:grpSp>
        <p:nvGrpSpPr>
          <p:cNvPr id="2" name="Group 1">
            <a:extLst>
              <a:ext uri="{FF2B5EF4-FFF2-40B4-BE49-F238E27FC236}">
                <a16:creationId xmlns:a16="http://schemas.microsoft.com/office/drawing/2014/main" id="{F318FCF9-3C3E-AB02-5C42-D589AD4D9375}"/>
              </a:ext>
            </a:extLst>
          </p:cNvPr>
          <p:cNvGrpSpPr/>
          <p:nvPr/>
        </p:nvGrpSpPr>
        <p:grpSpPr>
          <a:xfrm>
            <a:off x="590329" y="5739310"/>
            <a:ext cx="585149" cy="1118690"/>
            <a:chOff x="590329" y="5739310"/>
            <a:chExt cx="585149" cy="1118690"/>
          </a:xfrm>
          <a:effectLst>
            <a:outerShdw blurRad="50800" dist="38100" dir="2700000" algn="tl" rotWithShape="0">
              <a:prstClr val="black">
                <a:alpha val="40000"/>
              </a:prstClr>
            </a:outerShdw>
          </a:effectLst>
        </p:grpSpPr>
        <p:sp>
          <p:nvSpPr>
            <p:cNvPr id="8" name="Rectangle 7">
              <a:extLst>
                <a:ext uri="{FF2B5EF4-FFF2-40B4-BE49-F238E27FC236}">
                  <a16:creationId xmlns:a16="http://schemas.microsoft.com/office/drawing/2014/main" id="{7D3878D3-7B19-CF3A-A71F-479FD1A5B5B6}"/>
                </a:ext>
              </a:extLst>
            </p:cNvPr>
            <p:cNvSpPr/>
            <p:nvPr/>
          </p:nvSpPr>
          <p:spPr>
            <a:xfrm>
              <a:off x="590329" y="5739310"/>
              <a:ext cx="585149" cy="1118690"/>
            </a:xfrm>
            <a:prstGeom prst="rect">
              <a:avLst/>
            </a:prstGeom>
            <a:solidFill>
              <a:srgbClr val="0F5E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6">
              <a:extLst>
                <a:ext uri="{FF2B5EF4-FFF2-40B4-BE49-F238E27FC236}">
                  <a16:creationId xmlns:a16="http://schemas.microsoft.com/office/drawing/2014/main" id="{8103C0BB-D8E3-C0EA-78E2-EB382E2B4C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3" y="5892658"/>
              <a:ext cx="491360" cy="449148"/>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Title 11">
            <a:extLst>
              <a:ext uri="{FF2B5EF4-FFF2-40B4-BE49-F238E27FC236}">
                <a16:creationId xmlns:a16="http://schemas.microsoft.com/office/drawing/2014/main" id="{06AD25F7-0972-4D78-8BA0-87778480D364}"/>
              </a:ext>
            </a:extLst>
          </p:cNvPr>
          <p:cNvSpPr txBox="1">
            <a:spLocks/>
          </p:cNvSpPr>
          <p:nvPr/>
        </p:nvSpPr>
        <p:spPr>
          <a:xfrm>
            <a:off x="253773" y="530694"/>
            <a:ext cx="11151215" cy="638369"/>
          </a:xfrm>
          <a:prstGeom prst="rect">
            <a:avLst/>
          </a:prstGeom>
        </p:spPr>
        <p:txBody>
          <a:bodyPr anchor="ctr">
            <a:noAutofit/>
          </a:bodyPr>
          <a:lstStyle>
            <a:lvl1pPr algn="l" defTabSz="457200" rtl="0" eaLnBrk="1" latinLnBrk="0" hangingPunct="1">
              <a:lnSpc>
                <a:spcPct val="90000"/>
              </a:lnSpc>
              <a:spcBef>
                <a:spcPct val="0"/>
              </a:spcBef>
              <a:buNone/>
              <a:defRPr sz="4000" b="1" i="0" kern="100" spc="0" baseline="0">
                <a:solidFill>
                  <a:schemeClr val="tx1"/>
                </a:solidFill>
                <a:latin typeface="Arial"/>
                <a:ea typeface="+mj-ea"/>
                <a:cs typeface="Arial"/>
              </a:defRPr>
            </a:lvl1pPr>
          </a:lstStyle>
          <a:p>
            <a:pPr lvl="0">
              <a:defRPr/>
            </a:pPr>
            <a:r>
              <a:rPr lang="en-US" sz="3200" b="0" dirty="0">
                <a:solidFill>
                  <a:sysClr val="windowText" lastClr="000000"/>
                </a:solidFill>
              </a:rPr>
              <a:t>Outcome</a:t>
            </a:r>
            <a:endParaRPr lang="en-US" sz="3000" b="0" dirty="0">
              <a:solidFill>
                <a:sysClr val="windowText" lastClr="000000"/>
              </a:solidFill>
            </a:endParaRPr>
          </a:p>
        </p:txBody>
      </p:sp>
      <p:sp>
        <p:nvSpPr>
          <p:cNvPr id="4" name="Text Placeholder 13">
            <a:extLst>
              <a:ext uri="{FF2B5EF4-FFF2-40B4-BE49-F238E27FC236}">
                <a16:creationId xmlns:a16="http://schemas.microsoft.com/office/drawing/2014/main" id="{45BAE53D-D37C-6654-5FD8-DE4C29638813}"/>
              </a:ext>
            </a:extLst>
          </p:cNvPr>
          <p:cNvSpPr txBox="1">
            <a:spLocks/>
          </p:cNvSpPr>
          <p:nvPr/>
        </p:nvSpPr>
        <p:spPr>
          <a:xfrm>
            <a:off x="253771" y="1421475"/>
            <a:ext cx="6737338" cy="712789"/>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Aft>
                <a:spcPts val="500"/>
              </a:spcAft>
              <a:buClr>
                <a:sysClr val="windowText" lastClr="000000">
                  <a:lumMod val="50000"/>
                  <a:lumOff val="50000"/>
                </a:sysClr>
              </a:buClr>
              <a:defRPr/>
            </a:pPr>
            <a:r>
              <a:rPr lang="en-US" dirty="0"/>
              <a:t>Pre-operative function was preserved but no gains were made.</a:t>
            </a:r>
            <a:endParaRPr lang="en-US" dirty="0">
              <a:solidFill>
                <a:sysClr val="windowText" lastClr="000000"/>
              </a:solidFill>
            </a:endParaRPr>
          </a:p>
        </p:txBody>
      </p:sp>
      <p:pic>
        <p:nvPicPr>
          <p:cNvPr id="5" name="Picture 4" descr="A green clock with a arrow pointing to the center&#10;&#10;Description automatically generated">
            <a:extLst>
              <a:ext uri="{FF2B5EF4-FFF2-40B4-BE49-F238E27FC236}">
                <a16:creationId xmlns:a16="http://schemas.microsoft.com/office/drawing/2014/main" id="{D11D6182-4F3D-2F5B-D28E-30E29F820FA3}"/>
              </a:ext>
            </a:extLst>
          </p:cNvPr>
          <p:cNvPicPr>
            <a:picLocks noChangeAspect="1"/>
          </p:cNvPicPr>
          <p:nvPr/>
        </p:nvPicPr>
        <p:blipFill>
          <a:blip r:embed="rId4"/>
          <a:stretch>
            <a:fillRect/>
          </a:stretch>
        </p:blipFill>
        <p:spPr>
          <a:xfrm>
            <a:off x="9834277" y="95297"/>
            <a:ext cx="663964" cy="618383"/>
          </a:xfrm>
          <a:prstGeom prst="rect">
            <a:avLst/>
          </a:prstGeom>
        </p:spPr>
      </p:pic>
      <p:sp>
        <p:nvSpPr>
          <p:cNvPr id="12" name="Text Placeholder 13">
            <a:extLst>
              <a:ext uri="{FF2B5EF4-FFF2-40B4-BE49-F238E27FC236}">
                <a16:creationId xmlns:a16="http://schemas.microsoft.com/office/drawing/2014/main" id="{C770FB0F-51B8-6E5F-FE04-E6AD3E66D4EC}"/>
              </a:ext>
            </a:extLst>
          </p:cNvPr>
          <p:cNvSpPr txBox="1">
            <a:spLocks/>
          </p:cNvSpPr>
          <p:nvPr/>
        </p:nvSpPr>
        <p:spPr>
          <a:xfrm>
            <a:off x="253771" y="2022990"/>
            <a:ext cx="9580505" cy="466296"/>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spcAft>
                <a:spcPts val="500"/>
              </a:spcAft>
              <a:buClr>
                <a:sysClr val="windowText" lastClr="000000">
                  <a:lumMod val="50000"/>
                  <a:lumOff val="50000"/>
                </a:sysClr>
              </a:buClr>
              <a:defRPr/>
            </a:pPr>
            <a:endParaRPr lang="en-US" dirty="0">
              <a:solidFill>
                <a:sysClr val="windowText" lastClr="000000"/>
              </a:solidFill>
            </a:endParaRPr>
          </a:p>
        </p:txBody>
      </p:sp>
      <p:sp>
        <p:nvSpPr>
          <p:cNvPr id="13" name="Text Placeholder 13">
            <a:extLst>
              <a:ext uri="{FF2B5EF4-FFF2-40B4-BE49-F238E27FC236}">
                <a16:creationId xmlns:a16="http://schemas.microsoft.com/office/drawing/2014/main" id="{6A737074-5BA0-774D-E89E-0FDA2AF788DD}"/>
              </a:ext>
            </a:extLst>
          </p:cNvPr>
          <p:cNvSpPr txBox="1">
            <a:spLocks/>
          </p:cNvSpPr>
          <p:nvPr/>
        </p:nvSpPr>
        <p:spPr>
          <a:xfrm>
            <a:off x="252676" y="2520161"/>
            <a:ext cx="9580505" cy="466296"/>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500"/>
              </a:spcAft>
              <a:buClr>
                <a:sysClr val="windowText" lastClr="000000">
                  <a:lumMod val="50000"/>
                  <a:lumOff val="50000"/>
                </a:sysClr>
              </a:buClr>
              <a:buSzPct val="100000"/>
              <a:buFont typeface="Wingdings" charset="2"/>
              <a:buNone/>
              <a:tabLst/>
              <a:defRPr/>
            </a:pPr>
            <a:endParaRPr lang="en-US" dirty="0">
              <a:solidFill>
                <a:sysClr val="windowText" lastClr="000000"/>
              </a:solidFill>
            </a:endParaRPr>
          </a:p>
        </p:txBody>
      </p:sp>
      <p:sp>
        <p:nvSpPr>
          <p:cNvPr id="6" name="Text Placeholder 13">
            <a:extLst>
              <a:ext uri="{FF2B5EF4-FFF2-40B4-BE49-F238E27FC236}">
                <a16:creationId xmlns:a16="http://schemas.microsoft.com/office/drawing/2014/main" id="{23DD71DC-BB17-ACF8-129B-8D17D4FC0E04}"/>
              </a:ext>
            </a:extLst>
          </p:cNvPr>
          <p:cNvSpPr txBox="1">
            <a:spLocks/>
          </p:cNvSpPr>
          <p:nvPr/>
        </p:nvSpPr>
        <p:spPr>
          <a:xfrm>
            <a:off x="253773" y="3838595"/>
            <a:ext cx="8487565" cy="738285"/>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spcAft>
                <a:spcPts val="500"/>
              </a:spcAft>
              <a:buClr>
                <a:sysClr val="windowText" lastClr="000000">
                  <a:lumMod val="50000"/>
                  <a:lumOff val="50000"/>
                </a:sysClr>
              </a:buClr>
              <a:defRPr/>
            </a:pPr>
            <a:endParaRPr lang="en-US" dirty="0">
              <a:solidFill>
                <a:sysClr val="windowText" lastClr="000000"/>
              </a:solidFill>
            </a:endParaRPr>
          </a:p>
        </p:txBody>
      </p:sp>
      <p:sp>
        <p:nvSpPr>
          <p:cNvPr id="16" name="Text Placeholder 13">
            <a:extLst>
              <a:ext uri="{FF2B5EF4-FFF2-40B4-BE49-F238E27FC236}">
                <a16:creationId xmlns:a16="http://schemas.microsoft.com/office/drawing/2014/main" id="{4A75477B-CCB2-66BA-8130-A2140580515E}"/>
              </a:ext>
            </a:extLst>
          </p:cNvPr>
          <p:cNvSpPr txBox="1">
            <a:spLocks/>
          </p:cNvSpPr>
          <p:nvPr/>
        </p:nvSpPr>
        <p:spPr>
          <a:xfrm>
            <a:off x="252676" y="2005690"/>
            <a:ext cx="6552143" cy="712789"/>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Declined radiotherapy, chemotherapy, and immunotherapy.</a:t>
            </a:r>
          </a:p>
        </p:txBody>
      </p:sp>
      <p:sp>
        <p:nvSpPr>
          <p:cNvPr id="14" name="Text Placeholder 13">
            <a:extLst>
              <a:ext uri="{FF2B5EF4-FFF2-40B4-BE49-F238E27FC236}">
                <a16:creationId xmlns:a16="http://schemas.microsoft.com/office/drawing/2014/main" id="{B5B7171E-F6A3-3E7F-6F5F-B028B20FA4B8}"/>
              </a:ext>
            </a:extLst>
          </p:cNvPr>
          <p:cNvSpPr txBox="1">
            <a:spLocks/>
          </p:cNvSpPr>
          <p:nvPr/>
        </p:nvSpPr>
        <p:spPr>
          <a:xfrm>
            <a:off x="253773" y="2531765"/>
            <a:ext cx="6552143" cy="712789"/>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Discharged to SNF.</a:t>
            </a:r>
          </a:p>
        </p:txBody>
      </p:sp>
      <p:sp>
        <p:nvSpPr>
          <p:cNvPr id="17" name="Text Placeholder 13">
            <a:extLst>
              <a:ext uri="{FF2B5EF4-FFF2-40B4-BE49-F238E27FC236}">
                <a16:creationId xmlns:a16="http://schemas.microsoft.com/office/drawing/2014/main" id="{8B8B1544-7608-A171-AB23-C68021479EAB}"/>
              </a:ext>
            </a:extLst>
          </p:cNvPr>
          <p:cNvSpPr txBox="1">
            <a:spLocks/>
          </p:cNvSpPr>
          <p:nvPr/>
        </p:nvSpPr>
        <p:spPr>
          <a:xfrm>
            <a:off x="306692" y="3108276"/>
            <a:ext cx="9580505" cy="466296"/>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500"/>
              </a:spcAft>
              <a:buClr>
                <a:sysClr val="windowText" lastClr="000000">
                  <a:lumMod val="50000"/>
                  <a:lumOff val="50000"/>
                </a:sysClr>
              </a:buClr>
              <a:buSzPct val="100000"/>
              <a:buFont typeface="Wingdings" charset="2"/>
              <a:buNone/>
              <a:tabLst/>
              <a:defRPr/>
            </a:pPr>
            <a:endParaRPr lang="en-US" dirty="0">
              <a:solidFill>
                <a:sysClr val="windowText" lastClr="000000"/>
              </a:solidFill>
            </a:endParaRPr>
          </a:p>
        </p:txBody>
      </p:sp>
      <p:sp>
        <p:nvSpPr>
          <p:cNvPr id="19" name="Text Placeholder 13">
            <a:extLst>
              <a:ext uri="{FF2B5EF4-FFF2-40B4-BE49-F238E27FC236}">
                <a16:creationId xmlns:a16="http://schemas.microsoft.com/office/drawing/2014/main" id="{73728C82-7D28-362D-B526-F819BB8F431E}"/>
              </a:ext>
            </a:extLst>
          </p:cNvPr>
          <p:cNvSpPr txBox="1">
            <a:spLocks/>
          </p:cNvSpPr>
          <p:nvPr/>
        </p:nvSpPr>
        <p:spPr>
          <a:xfrm>
            <a:off x="253773" y="3022812"/>
            <a:ext cx="6552143" cy="712789"/>
          </a:xfrm>
          <a:prstGeom prst="rect">
            <a:avLst/>
          </a:prstGeom>
        </p:spPr>
        <p:txBody>
          <a:bodyPr anchor="t">
            <a:noAutofit/>
          </a:bodyPr>
          <a:lstStyle>
            <a:lvl1pPr marL="0" indent="0" algn="l" defTabSz="457200" rtl="0" eaLnBrk="1" latinLnBrk="0" hangingPunct="1">
              <a:lnSpc>
                <a:spcPct val="100000"/>
              </a:lnSpc>
              <a:spcBef>
                <a:spcPts val="0"/>
              </a:spcBef>
              <a:spcAft>
                <a:spcPts val="1800"/>
              </a:spcAft>
              <a:buClr>
                <a:schemeClr val="tx1">
                  <a:lumMod val="50000"/>
                  <a:lumOff val="50000"/>
                </a:schemeClr>
              </a:buClr>
              <a:buSzPct val="100000"/>
              <a:buFont typeface="Wingdings" charset="2"/>
              <a:buNone/>
              <a:defRPr sz="1800" b="0" kern="1200" spc="0" baseline="0">
                <a:solidFill>
                  <a:schemeClr val="tx1"/>
                </a:solidFill>
                <a:latin typeface="Arial"/>
                <a:ea typeface="+mn-ea"/>
                <a:cs typeface="Arial"/>
              </a:defRPr>
            </a:lvl1pPr>
            <a:lvl2pPr marL="742950" indent="-28575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3pPr>
            <a:lvl4pPr marL="16002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4pPr>
            <a:lvl5pPr marL="2057400" indent="-228600" algn="l" defTabSz="457200" rtl="0" eaLnBrk="1" latinLnBrk="0" hangingPunct="1">
              <a:lnSpc>
                <a:spcPct val="100000"/>
              </a:lnSpc>
              <a:spcBef>
                <a:spcPts val="0"/>
              </a:spcBef>
              <a:spcAft>
                <a:spcPts val="1800"/>
              </a:spcAft>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Placed on comfort-care six weeks later.</a:t>
            </a:r>
          </a:p>
        </p:txBody>
      </p:sp>
    </p:spTree>
    <p:extLst>
      <p:ext uri="{BB962C8B-B14F-4D97-AF65-F5344CB8AC3E}">
        <p14:creationId xmlns:p14="http://schemas.microsoft.com/office/powerpoint/2010/main" val="1233801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nodePh="1">
                                  <p:stCondLst>
                                    <p:cond delay="0"/>
                                  </p:stCondLst>
                                  <p:endCondLst>
                                    <p:cond evt="begin" delay="0">
                                      <p:tn val="9"/>
                                    </p:cond>
                                  </p:end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Gill Sans M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59283</TotalTime>
  <Words>1678</Words>
  <Application>Microsoft Office PowerPoint</Application>
  <PresentationFormat>Widescreen</PresentationFormat>
  <Paragraphs>193</Paragraphs>
  <Slides>25</Slides>
  <Notes>25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Gill Sans MT</vt:lpstr>
      <vt:lpstr>GuardianSans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SLEHS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SLEHS</dc:creator>
  <cp:lastModifiedBy>Gregory Schwing</cp:lastModifiedBy>
  <cp:revision>501</cp:revision>
  <dcterms:created xsi:type="dcterms:W3CDTF">2016-06-08T12:30:36Z</dcterms:created>
  <dcterms:modified xsi:type="dcterms:W3CDTF">2026-08-15T16:45:35Z</dcterms:modified>
</cp:coreProperties>
</file>